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62" r:id="rId3"/>
    <p:sldId id="313" r:id="rId4"/>
    <p:sldId id="292" r:id="rId5"/>
    <p:sldId id="260" r:id="rId6"/>
    <p:sldId id="290" r:id="rId7"/>
    <p:sldId id="291" r:id="rId8"/>
    <p:sldId id="293" r:id="rId9"/>
    <p:sldId id="259" r:id="rId10"/>
    <p:sldId id="314" r:id="rId11"/>
    <p:sldId id="299" r:id="rId12"/>
    <p:sldId id="298" r:id="rId13"/>
    <p:sldId id="300" r:id="rId14"/>
    <p:sldId id="315" r:id="rId15"/>
    <p:sldId id="294" r:id="rId16"/>
    <p:sldId id="297" r:id="rId17"/>
    <p:sldId id="305" r:id="rId18"/>
    <p:sldId id="306" r:id="rId19"/>
    <p:sldId id="309" r:id="rId20"/>
    <p:sldId id="303" r:id="rId21"/>
    <p:sldId id="304" r:id="rId22"/>
    <p:sldId id="307" r:id="rId23"/>
    <p:sldId id="301" r:id="rId24"/>
    <p:sldId id="308" r:id="rId25"/>
    <p:sldId id="302" r:id="rId26"/>
    <p:sldId id="316" r:id="rId27"/>
    <p:sldId id="310" r:id="rId28"/>
    <p:sldId id="269" r:id="rId29"/>
    <p:sldId id="264" r:id="rId30"/>
    <p:sldId id="26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CC2"/>
    <a:srgbClr val="F9EAE7"/>
    <a:srgbClr val="D1CCC5"/>
    <a:srgbClr val="B2AA9F"/>
    <a:srgbClr val="A2978D"/>
    <a:srgbClr val="D7DBDC"/>
    <a:srgbClr val="91BAD0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C26B58-DD20-E4AE-0025-F70CB7D07B4E}" v="89" dt="2024-09-08T04:20:53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14" autoAdjust="0"/>
  </p:normalViewPr>
  <p:slideViewPr>
    <p:cSldViewPr snapToGrid="0" showGuides="1">
      <p:cViewPr varScale="1">
        <p:scale>
          <a:sx n="108" d="100"/>
          <a:sy n="108" d="100"/>
        </p:scale>
        <p:origin x="696" y="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03ABF-6C55-4F62-8DB2-0C9C4A58BAF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7B0EE-166E-4B73-8336-7AF0D46B5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내용에 아래 항목이 </a:t>
            </a:r>
            <a:r>
              <a:rPr lang="ko-KR" altLang="en-US" dirty="0" err="1"/>
              <a:t>빠져있는지</a:t>
            </a:r>
            <a:r>
              <a:rPr lang="ko-KR" altLang="en-US" dirty="0"/>
              <a:t> 검토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팀소개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프로젝트 목적 </a:t>
            </a:r>
            <a:r>
              <a:rPr lang="en-US" altLang="ko-KR" dirty="0"/>
              <a:t>O</a:t>
            </a:r>
            <a:endParaRPr lang="ko-KR" altLang="en-US" dirty="0"/>
          </a:p>
          <a:p>
            <a:r>
              <a:rPr lang="ko-KR" altLang="en-US" dirty="0"/>
              <a:t> 프로젝트 차별성 </a:t>
            </a:r>
            <a:r>
              <a:rPr lang="en-US" altLang="ko-KR" dirty="0"/>
              <a:t>O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프로젝트 개요</a:t>
            </a:r>
          </a:p>
          <a:p>
            <a:r>
              <a:rPr lang="ko-KR" altLang="en-US" dirty="0"/>
              <a:t> 개발환경</a:t>
            </a:r>
          </a:p>
          <a:p>
            <a:r>
              <a:rPr lang="ko-KR" altLang="en-US" dirty="0"/>
              <a:t> 핵심 기술 요소</a:t>
            </a:r>
            <a:r>
              <a:rPr lang="en-US" altLang="ko-KR" dirty="0"/>
              <a:t>(</a:t>
            </a:r>
            <a:r>
              <a:rPr lang="ko-KR" altLang="en-US" dirty="0"/>
              <a:t>데이터수집</a:t>
            </a:r>
            <a:r>
              <a:rPr lang="en-US" altLang="ko-KR" dirty="0"/>
              <a:t>, </a:t>
            </a:r>
            <a:r>
              <a:rPr lang="ko-KR" altLang="en-US" dirty="0"/>
              <a:t>추천알고리즘</a:t>
            </a:r>
            <a:r>
              <a:rPr lang="en-US" altLang="ko-KR" dirty="0"/>
              <a:t>, </a:t>
            </a:r>
            <a:r>
              <a:rPr lang="ko-KR" altLang="en-US" dirty="0" err="1"/>
              <a:t>예측시스템등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프로젝트 시연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수집 데이터 분석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프로젝트 발전 방향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프로젝트 회고</a:t>
            </a:r>
          </a:p>
          <a:p>
            <a:r>
              <a:rPr lang="en-US" altLang="ko-KR" dirty="0"/>
              <a:t>- Q/A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앞에조</a:t>
            </a:r>
            <a:r>
              <a:rPr lang="ko-KR" altLang="en-US" dirty="0"/>
              <a:t> 피드백 준 내용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7B0EE-166E-4B73-8336-7AF0D46B55B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13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7B0EE-166E-4B73-8336-7AF0D46B55B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83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프로젝트 목적은</a:t>
            </a:r>
            <a:r>
              <a:rPr lang="en-US" altLang="ko-KR" dirty="0"/>
              <a:t> </a:t>
            </a:r>
            <a:r>
              <a:rPr lang="ko-KR" altLang="en-US" dirty="0" err="1"/>
              <a:t>앞에조</a:t>
            </a:r>
            <a:r>
              <a:rPr lang="ko-KR" altLang="en-US" dirty="0"/>
              <a:t> 피드백 참고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차별성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7B0EE-166E-4B73-8336-7AF0D46B55B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88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프로세스형으로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7B0EE-166E-4B73-8336-7AF0D46B55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2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워드 클라우드의 관심사 키워드가 어떻게 관객 페르소나 프로필 또는 목표로 이어지는지 파워포인트에 내용을 보완하거나 </a:t>
            </a:r>
            <a:r>
              <a:rPr lang="ko-KR" altLang="en-US" dirty="0" err="1"/>
              <a:t>발표시</a:t>
            </a:r>
            <a:r>
              <a:rPr lang="ko-KR" altLang="en-US" dirty="0"/>
              <a:t> 논리를 설명할 수 있어야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b="1" dirty="0"/>
          </a:p>
          <a:p>
            <a:r>
              <a:rPr lang="ko-KR" altLang="en-US" b="1" dirty="0"/>
              <a:t>관객 페르소나 목표 </a:t>
            </a:r>
            <a:r>
              <a:rPr lang="en-US" altLang="ko-KR" b="1" dirty="0"/>
              <a:t>(</a:t>
            </a:r>
            <a:r>
              <a:rPr lang="ko-KR" altLang="en-US" b="1" dirty="0"/>
              <a:t>장소와 시간 기반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공연장 위치와 접근성 확인</a:t>
            </a:r>
            <a:endParaRPr lang="ko-KR" altLang="en-US" dirty="0"/>
          </a:p>
          <a:p>
            <a:pPr lvl="1"/>
            <a:r>
              <a:rPr lang="ko-KR" altLang="en-US" b="1" dirty="0"/>
              <a:t>설명</a:t>
            </a:r>
            <a:r>
              <a:rPr lang="en-US" altLang="ko-KR" dirty="0"/>
              <a:t>: </a:t>
            </a:r>
            <a:r>
              <a:rPr lang="ko-KR" altLang="en-US" dirty="0"/>
              <a:t>관객은 공연장까지의 거리</a:t>
            </a:r>
            <a:r>
              <a:rPr lang="en-US" altLang="ko-KR" dirty="0"/>
              <a:t>, </a:t>
            </a:r>
            <a:r>
              <a:rPr lang="ko-KR" altLang="en-US" dirty="0"/>
              <a:t>교통편</a:t>
            </a:r>
            <a:r>
              <a:rPr lang="en-US" altLang="ko-KR" dirty="0"/>
              <a:t>, </a:t>
            </a:r>
            <a:r>
              <a:rPr lang="ko-KR" altLang="en-US" dirty="0"/>
              <a:t>주변 편의시설 등에 대한 정보를 빠르게 확인하여</a:t>
            </a:r>
            <a:r>
              <a:rPr lang="en-US" altLang="ko-KR" dirty="0"/>
              <a:t>, </a:t>
            </a:r>
            <a:r>
              <a:rPr lang="ko-KR" altLang="en-US" dirty="0"/>
              <a:t>가장 편리하게 공연을 즐길 수 있는 장소를 선택하고자 합니다</a:t>
            </a:r>
            <a:r>
              <a:rPr lang="en-US" altLang="ko-KR" dirty="0"/>
              <a:t>. </a:t>
            </a:r>
            <a:r>
              <a:rPr lang="ko-KR" altLang="en-US" dirty="0"/>
              <a:t>이를 통해 공연장까지의 이동 시간을 최소화하고</a:t>
            </a:r>
            <a:r>
              <a:rPr lang="en-US" altLang="ko-KR" dirty="0"/>
              <a:t>, </a:t>
            </a:r>
            <a:r>
              <a:rPr lang="ko-KR" altLang="en-US" dirty="0"/>
              <a:t>접근성을 최대화하려는 목표를 가지고 있습니다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공연 일정과 시간대에 맞춰 계획 수립</a:t>
            </a:r>
            <a:endParaRPr lang="ko-KR" altLang="en-US" dirty="0"/>
          </a:p>
          <a:p>
            <a:pPr lvl="1"/>
            <a:r>
              <a:rPr lang="ko-KR" altLang="en-US" b="1" dirty="0"/>
              <a:t>설명</a:t>
            </a:r>
            <a:r>
              <a:rPr lang="en-US" altLang="ko-KR" dirty="0"/>
              <a:t>: </a:t>
            </a:r>
            <a:r>
              <a:rPr lang="ko-KR" altLang="en-US" dirty="0"/>
              <a:t>관객은 자신의 일정에 맞는 공연 시간대를 선택하고 싶어 합니다</a:t>
            </a:r>
            <a:r>
              <a:rPr lang="en-US" altLang="ko-KR" dirty="0"/>
              <a:t>. </a:t>
            </a:r>
            <a:r>
              <a:rPr lang="ko-KR" altLang="en-US" dirty="0"/>
              <a:t>주말이나 특정 시간대의 공연을 선호하는 경우가 많기 때문에</a:t>
            </a:r>
            <a:r>
              <a:rPr lang="en-US" altLang="ko-KR" dirty="0"/>
              <a:t>, </a:t>
            </a:r>
            <a:r>
              <a:rPr lang="ko-KR" altLang="en-US" dirty="0"/>
              <a:t>공연 시작 시간과 예상 종료 시간</a:t>
            </a:r>
            <a:r>
              <a:rPr lang="en-US" altLang="ko-KR" dirty="0"/>
              <a:t>, </a:t>
            </a:r>
            <a:r>
              <a:rPr lang="ko-KR" altLang="en-US" dirty="0"/>
              <a:t>그리고 해당 시간대의 교통 상황 등을 고려하여 효율적으로 공연 관람을 계획하는 것이 목표입니다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관련 단어 </a:t>
            </a:r>
            <a:r>
              <a:rPr lang="en-US" altLang="ko-KR" b="1" dirty="0"/>
              <a:t>(</a:t>
            </a:r>
            <a:r>
              <a:rPr lang="ko-KR" altLang="en-US" b="1" dirty="0" err="1"/>
              <a:t>워드클라우드와의</a:t>
            </a:r>
            <a:r>
              <a:rPr lang="ko-KR" altLang="en-US" b="1" dirty="0"/>
              <a:t> 연관성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장소</a:t>
            </a:r>
            <a:r>
              <a:rPr lang="en-US" altLang="ko-KR" dirty="0"/>
              <a:t>: </a:t>
            </a:r>
            <a:r>
              <a:rPr lang="ko-KR" altLang="en-US" dirty="0"/>
              <a:t>공연장이 어디에 위치해 있는지</a:t>
            </a:r>
            <a:r>
              <a:rPr lang="en-US" altLang="ko-KR" dirty="0"/>
              <a:t>, </a:t>
            </a:r>
            <a:r>
              <a:rPr lang="ko-KR" altLang="en-US" dirty="0"/>
              <a:t>주변 교통이나 접근성이 좋은지를 알아보려는 관심을 나타냅니다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시간</a:t>
            </a:r>
            <a:r>
              <a:rPr lang="en-US" altLang="ko-KR" dirty="0"/>
              <a:t>: </a:t>
            </a:r>
            <a:r>
              <a:rPr lang="ko-KR" altLang="en-US" dirty="0"/>
              <a:t>공연 일정</a:t>
            </a:r>
            <a:r>
              <a:rPr lang="en-US" altLang="ko-KR" dirty="0"/>
              <a:t>, </a:t>
            </a:r>
            <a:r>
              <a:rPr lang="ko-KR" altLang="en-US" dirty="0"/>
              <a:t>시작 및 종료 시간 등과 관련된 정보를 얻고자 하는 니즈를 나타냅니다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일정</a:t>
            </a:r>
            <a:r>
              <a:rPr lang="en-US" altLang="ko-KR" dirty="0"/>
              <a:t>, </a:t>
            </a:r>
            <a:r>
              <a:rPr lang="ko-KR" altLang="en-US" b="1" dirty="0"/>
              <a:t>확인</a:t>
            </a:r>
            <a:r>
              <a:rPr lang="en-US" altLang="ko-KR" dirty="0"/>
              <a:t>: </a:t>
            </a:r>
            <a:r>
              <a:rPr lang="ko-KR" altLang="en-US" dirty="0"/>
              <a:t>공연 일정을 확인하고 자신의 스케줄에 맞추려는 의도를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</a:t>
            </a:r>
            <a:r>
              <a:rPr lang="en-US" altLang="ko-KR" dirty="0"/>
              <a:t>"</a:t>
            </a:r>
            <a:r>
              <a:rPr lang="ko-KR" altLang="en-US" dirty="0"/>
              <a:t>장소</a:t>
            </a:r>
            <a:r>
              <a:rPr lang="en-US" altLang="ko-KR" dirty="0"/>
              <a:t>"</a:t>
            </a:r>
            <a:r>
              <a:rPr lang="ko-KR" altLang="en-US" dirty="0"/>
              <a:t>와 </a:t>
            </a:r>
            <a:r>
              <a:rPr lang="en-US" altLang="ko-KR" dirty="0"/>
              <a:t>"</a:t>
            </a:r>
            <a:r>
              <a:rPr lang="ko-KR" altLang="en-US" dirty="0"/>
              <a:t>시간</a:t>
            </a:r>
            <a:r>
              <a:rPr lang="en-US" altLang="ko-KR" dirty="0"/>
              <a:t>"</a:t>
            </a:r>
            <a:r>
              <a:rPr lang="ko-KR" altLang="en-US" dirty="0"/>
              <a:t>이라는 키워드를 중심으로 관객 페르소나의 목표를 설정하면</a:t>
            </a:r>
            <a:r>
              <a:rPr lang="en-US" altLang="ko-KR" dirty="0"/>
              <a:t>, </a:t>
            </a:r>
            <a:r>
              <a:rPr lang="ko-KR" altLang="en-US" dirty="0"/>
              <a:t>관객이 공연 관람의 편의성과 효율성을 높이기 위해 필요한 정보와 그 요구사항을 더 구체적으로 도출할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7B0EE-166E-4B73-8336-7AF0D46B55B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496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공연 일정 및 장소 최적화는 공연을 기획할 때</a:t>
            </a:r>
            <a:r>
              <a:rPr lang="en-US" altLang="ko-KR" dirty="0"/>
              <a:t>, </a:t>
            </a:r>
            <a:r>
              <a:rPr lang="ko-KR" altLang="en-US" dirty="0"/>
              <a:t>관객의 예매 정도 등을 고려하여 어떤 곳에서 공연하는 것이 좋을지 등을 알 수 있을 것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7B0EE-166E-4B73-8336-7AF0D46B55B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22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7B0EE-166E-4B73-8336-7AF0D46B55B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87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7B0EE-166E-4B73-8336-7AF0D46B55B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2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7B0EE-166E-4B73-8336-7AF0D46B55B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8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3110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err="1">
                <a:solidFill>
                  <a:schemeClr val="bg1"/>
                </a:solidFill>
              </a:rPr>
              <a:t>Musi</a:t>
            </a:r>
            <a:r>
              <a:rPr lang="en-US" altLang="ko-KR" sz="9600" b="1" dirty="0">
                <a:solidFill>
                  <a:schemeClr val="bg1"/>
                </a:solidFill>
              </a:rPr>
              <a:t>-Pass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 flipV="1">
            <a:off x="6902900" y="1428329"/>
            <a:ext cx="5289100" cy="16565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18D6AC-22EC-473D-962E-58D5DC442C7E}"/>
              </a:ext>
            </a:extLst>
          </p:cNvPr>
          <p:cNvSpPr txBox="1"/>
          <p:nvPr/>
        </p:nvSpPr>
        <p:spPr>
          <a:xfrm>
            <a:off x="7777644" y="5656807"/>
            <a:ext cx="463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기간</a:t>
            </a:r>
            <a:r>
              <a:rPr lang="en-US" altLang="ko-KR" b="1" spc="600" dirty="0">
                <a:solidFill>
                  <a:schemeClr val="bg1"/>
                </a:solidFill>
              </a:rPr>
              <a:t>: 24.08.20 – 24.09.06</a:t>
            </a:r>
            <a:endParaRPr lang="ko-KR" altLang="en-US" b="1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C56007-959E-4E80-B444-7F8B2A1411C0}"/>
              </a:ext>
            </a:extLst>
          </p:cNvPr>
          <p:cNvSpPr txBox="1"/>
          <p:nvPr/>
        </p:nvSpPr>
        <p:spPr>
          <a:xfrm>
            <a:off x="7777643" y="6160527"/>
            <a:ext cx="463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팀원</a:t>
            </a:r>
            <a:r>
              <a:rPr lang="en-US" altLang="ko-KR" b="1" spc="600" dirty="0">
                <a:solidFill>
                  <a:schemeClr val="bg1"/>
                </a:solidFill>
              </a:rPr>
              <a:t>: </a:t>
            </a:r>
            <a:r>
              <a:rPr lang="ko-KR" altLang="en-US" b="1" spc="600" dirty="0" err="1">
                <a:solidFill>
                  <a:schemeClr val="bg1"/>
                </a:solidFill>
              </a:rPr>
              <a:t>강명훈</a:t>
            </a:r>
            <a:r>
              <a:rPr lang="ko-KR" altLang="en-US" b="1" spc="600" dirty="0">
                <a:solidFill>
                  <a:schemeClr val="bg1"/>
                </a:solidFill>
              </a:rPr>
              <a:t>  </a:t>
            </a:r>
            <a:r>
              <a:rPr lang="ko-KR" altLang="en-US" b="1" spc="600" dirty="0" err="1">
                <a:solidFill>
                  <a:schemeClr val="bg1"/>
                </a:solidFill>
              </a:rPr>
              <a:t>김해민</a:t>
            </a:r>
            <a:r>
              <a:rPr lang="ko-KR" altLang="en-US" b="1" spc="600" dirty="0">
                <a:solidFill>
                  <a:schemeClr val="bg1"/>
                </a:solidFill>
              </a:rPr>
              <a:t>  </a:t>
            </a:r>
            <a:r>
              <a:rPr lang="ko-KR" altLang="en-US" b="1" spc="600" dirty="0" err="1">
                <a:solidFill>
                  <a:schemeClr val="bg1"/>
                </a:solidFill>
              </a:rPr>
              <a:t>남효정</a:t>
            </a:r>
            <a:endParaRPr lang="ko-KR" altLang="en-US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203865" y="2823410"/>
            <a:ext cx="178427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3-1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835885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지도 구현</a:t>
            </a:r>
            <a:endParaRPr lang="en-US" altLang="ko-KR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D2380D-80EB-44A2-86ED-CFF81A00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3629"/>
            <a:ext cx="12192000" cy="2747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12FA1C-20A0-4E88-8473-A0EC814C9145}"/>
              </a:ext>
            </a:extLst>
          </p:cNvPr>
          <p:cNvSpPr txBox="1"/>
          <p:nvPr/>
        </p:nvSpPr>
        <p:spPr>
          <a:xfrm>
            <a:off x="4993039" y="427461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API </a:t>
            </a:r>
            <a:r>
              <a:rPr lang="ko-KR" altLang="en-US" sz="3600" b="1" spc="600" dirty="0">
                <a:solidFill>
                  <a:schemeClr val="bg1"/>
                </a:solidFill>
              </a:rPr>
              <a:t>활용</a:t>
            </a:r>
            <a:endParaRPr lang="en-US" altLang="ko-KR" sz="3600" spc="6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AEC7A0-5792-49C8-BE10-B73F5C2B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802"/>
            <a:ext cx="4981575" cy="10096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282EC89-C615-4CC6-AB0D-9E47143CC597}"/>
              </a:ext>
            </a:extLst>
          </p:cNvPr>
          <p:cNvSpPr/>
          <p:nvPr/>
        </p:nvSpPr>
        <p:spPr>
          <a:xfrm>
            <a:off x="147234" y="2092271"/>
            <a:ext cx="2952427" cy="2650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74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C74182-3EB8-4083-ACD3-468DA659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883"/>
            <a:ext cx="12192000" cy="2906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BF0B2-EDD5-4A4F-ADB4-1827CAC3F56B}"/>
              </a:ext>
            </a:extLst>
          </p:cNvPr>
          <p:cNvSpPr txBox="1"/>
          <p:nvPr/>
        </p:nvSpPr>
        <p:spPr>
          <a:xfrm>
            <a:off x="3726668" y="427461"/>
            <a:ext cx="485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데이터 베이스</a:t>
            </a:r>
            <a:r>
              <a:rPr lang="en-US" altLang="ko-KR" sz="3600" b="1" spc="600" dirty="0">
                <a:solidFill>
                  <a:schemeClr val="bg1"/>
                </a:solidFill>
              </a:rPr>
              <a:t> </a:t>
            </a:r>
            <a:r>
              <a:rPr lang="ko-KR" altLang="en-US" sz="3600" b="1" spc="600" dirty="0">
                <a:solidFill>
                  <a:schemeClr val="bg1"/>
                </a:solidFill>
              </a:rPr>
              <a:t>적재</a:t>
            </a:r>
            <a:endParaRPr lang="en-US" altLang="ko-KR" sz="36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46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9DDBF7-812C-4539-A254-168E1F240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81" y="-1"/>
            <a:ext cx="4044888" cy="68580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CD732CDD-BEFC-4D26-B509-252750ADCA63}"/>
              </a:ext>
            </a:extLst>
          </p:cNvPr>
          <p:cNvGrpSpPr/>
          <p:nvPr/>
        </p:nvGrpSpPr>
        <p:grpSpPr>
          <a:xfrm>
            <a:off x="5464089" y="1062131"/>
            <a:ext cx="968328" cy="1383326"/>
            <a:chOff x="1" y="3397"/>
            <a:chExt cx="968328" cy="1383326"/>
          </a:xfrm>
        </p:grpSpPr>
        <p:sp>
          <p:nvSpPr>
            <p:cNvPr id="41" name="화살표: 갈매기형 수장 40">
              <a:extLst>
                <a:ext uri="{FF2B5EF4-FFF2-40B4-BE49-F238E27FC236}">
                  <a16:creationId xmlns:a16="http://schemas.microsoft.com/office/drawing/2014/main" id="{E0DAE4A3-4724-4FEC-B975-2B80A290CC13}"/>
                </a:ext>
              </a:extLst>
            </p:cNvPr>
            <p:cNvSpPr/>
            <p:nvPr/>
          </p:nvSpPr>
          <p:spPr>
            <a:xfrm rot="5400000">
              <a:off x="-207498" y="210896"/>
              <a:ext cx="1383326" cy="968328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화살표: 갈매기형 수장 4">
              <a:extLst>
                <a:ext uri="{FF2B5EF4-FFF2-40B4-BE49-F238E27FC236}">
                  <a16:creationId xmlns:a16="http://schemas.microsoft.com/office/drawing/2014/main" id="{75893C2D-839E-4275-BB95-2023FDE9E6A0}"/>
                </a:ext>
              </a:extLst>
            </p:cNvPr>
            <p:cNvSpPr txBox="1"/>
            <p:nvPr/>
          </p:nvSpPr>
          <p:spPr>
            <a:xfrm>
              <a:off x="1" y="487561"/>
              <a:ext cx="968328" cy="4149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200" b="1" kern="12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0E2A0D9-4BE2-44A0-A126-855B3B287604}"/>
              </a:ext>
            </a:extLst>
          </p:cNvPr>
          <p:cNvGrpSpPr/>
          <p:nvPr/>
        </p:nvGrpSpPr>
        <p:grpSpPr>
          <a:xfrm>
            <a:off x="6432416" y="1062132"/>
            <a:ext cx="4824017" cy="899162"/>
            <a:chOff x="968328" y="3398"/>
            <a:chExt cx="4824017" cy="899162"/>
          </a:xfrm>
        </p:grpSpPr>
        <p:sp>
          <p:nvSpPr>
            <p:cNvPr id="44" name="사각형: 둥근 위쪽 모서리 43">
              <a:extLst>
                <a:ext uri="{FF2B5EF4-FFF2-40B4-BE49-F238E27FC236}">
                  <a16:creationId xmlns:a16="http://schemas.microsoft.com/office/drawing/2014/main" id="{EF5A4AE9-BB60-4B77-8D29-D6F7B3AFCB8F}"/>
                </a:ext>
              </a:extLst>
            </p:cNvPr>
            <p:cNvSpPr/>
            <p:nvPr/>
          </p:nvSpPr>
          <p:spPr>
            <a:xfrm rot="5400000">
              <a:off x="2930756" y="-1959030"/>
              <a:ext cx="899162" cy="4824017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사각형: 둥근 위쪽 모서리 6">
              <a:extLst>
                <a:ext uri="{FF2B5EF4-FFF2-40B4-BE49-F238E27FC236}">
                  <a16:creationId xmlns:a16="http://schemas.microsoft.com/office/drawing/2014/main" id="{4A169124-D6F4-4683-8537-797066E7BE8D}"/>
                </a:ext>
              </a:extLst>
            </p:cNvPr>
            <p:cNvSpPr txBox="1"/>
            <p:nvPr/>
          </p:nvSpPr>
          <p:spPr>
            <a:xfrm>
              <a:off x="968329" y="47290"/>
              <a:ext cx="4780124" cy="811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7620" rIns="7620" bIns="7620" numCol="1" spcCol="1270" anchor="ctr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200" b="1" dirty="0" err="1"/>
                <a:t>OpenAPI</a:t>
              </a:r>
              <a:r>
                <a:rPr lang="ko-KR" altLang="en-US" sz="1200" b="1" dirty="0"/>
                <a:t>에서 공연장 상세 데이터 수집</a:t>
              </a:r>
              <a:endParaRPr lang="ko-KR" altLang="en-US" sz="1200" b="1" kern="1200" dirty="0"/>
            </a:p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200" b="1" dirty="0"/>
                <a:t>데이터 베이스에 적재</a:t>
              </a:r>
              <a:endParaRPr lang="ko-KR" altLang="en-US" sz="1200" b="1" kern="120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129B3B-32C6-47CA-90AB-530A29489EE9}"/>
              </a:ext>
            </a:extLst>
          </p:cNvPr>
          <p:cNvGrpSpPr/>
          <p:nvPr/>
        </p:nvGrpSpPr>
        <p:grpSpPr>
          <a:xfrm>
            <a:off x="5464089" y="2300290"/>
            <a:ext cx="968328" cy="1383326"/>
            <a:chOff x="1" y="1241556"/>
            <a:chExt cx="968328" cy="1383326"/>
          </a:xfrm>
        </p:grpSpPr>
        <p:sp>
          <p:nvSpPr>
            <p:cNvPr id="47" name="화살표: 갈매기형 수장 46">
              <a:extLst>
                <a:ext uri="{FF2B5EF4-FFF2-40B4-BE49-F238E27FC236}">
                  <a16:creationId xmlns:a16="http://schemas.microsoft.com/office/drawing/2014/main" id="{AF27690A-585E-4CFA-87C5-6492BC077650}"/>
                </a:ext>
              </a:extLst>
            </p:cNvPr>
            <p:cNvSpPr/>
            <p:nvPr/>
          </p:nvSpPr>
          <p:spPr>
            <a:xfrm rot="5400000">
              <a:off x="-207498" y="1449055"/>
              <a:ext cx="1383326" cy="968328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화살표: 갈매기형 수장 8">
              <a:extLst>
                <a:ext uri="{FF2B5EF4-FFF2-40B4-BE49-F238E27FC236}">
                  <a16:creationId xmlns:a16="http://schemas.microsoft.com/office/drawing/2014/main" id="{A973CE13-C75F-446B-9F7E-A41211A6A0FF}"/>
                </a:ext>
              </a:extLst>
            </p:cNvPr>
            <p:cNvSpPr txBox="1"/>
            <p:nvPr/>
          </p:nvSpPr>
          <p:spPr>
            <a:xfrm>
              <a:off x="1" y="1725720"/>
              <a:ext cx="968328" cy="4149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200" b="1" kern="12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526B888-9A18-47DE-B261-9FAB7475B500}"/>
              </a:ext>
            </a:extLst>
          </p:cNvPr>
          <p:cNvGrpSpPr/>
          <p:nvPr/>
        </p:nvGrpSpPr>
        <p:grpSpPr>
          <a:xfrm>
            <a:off x="6432416" y="2300292"/>
            <a:ext cx="4824017" cy="899162"/>
            <a:chOff x="968328" y="1241558"/>
            <a:chExt cx="4824017" cy="899162"/>
          </a:xfrm>
        </p:grpSpPr>
        <p:sp>
          <p:nvSpPr>
            <p:cNvPr id="50" name="사각형: 둥근 위쪽 모서리 49">
              <a:extLst>
                <a:ext uri="{FF2B5EF4-FFF2-40B4-BE49-F238E27FC236}">
                  <a16:creationId xmlns:a16="http://schemas.microsoft.com/office/drawing/2014/main" id="{A5C916D1-3CA5-4006-BE07-B8D9B506E91C}"/>
                </a:ext>
              </a:extLst>
            </p:cNvPr>
            <p:cNvSpPr/>
            <p:nvPr/>
          </p:nvSpPr>
          <p:spPr>
            <a:xfrm rot="5400000">
              <a:off x="2930756" y="-720870"/>
              <a:ext cx="899162" cy="4824017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사각형: 둥근 위쪽 모서리 10">
              <a:extLst>
                <a:ext uri="{FF2B5EF4-FFF2-40B4-BE49-F238E27FC236}">
                  <a16:creationId xmlns:a16="http://schemas.microsoft.com/office/drawing/2014/main" id="{082D2921-429F-4489-99C9-B64BABE404F5}"/>
                </a:ext>
              </a:extLst>
            </p:cNvPr>
            <p:cNvSpPr txBox="1"/>
            <p:nvPr/>
          </p:nvSpPr>
          <p:spPr>
            <a:xfrm>
              <a:off x="968329" y="1285450"/>
              <a:ext cx="4780124" cy="811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7620" rIns="7620" bIns="7620" numCol="1" spcCol="1270" anchor="ctr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1200" b="1" kern="1200" dirty="0" err="1"/>
                <a:t>OpenAPI</a:t>
              </a:r>
              <a:r>
                <a:rPr lang="ko-KR" altLang="en-US" sz="1200" b="1" kern="1200" dirty="0"/>
                <a:t>에서 실시간 공연목록 조회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75BFE92-2C80-4BCB-84C6-09C1CC4D716E}"/>
              </a:ext>
            </a:extLst>
          </p:cNvPr>
          <p:cNvGrpSpPr/>
          <p:nvPr/>
        </p:nvGrpSpPr>
        <p:grpSpPr>
          <a:xfrm>
            <a:off x="5464089" y="3538450"/>
            <a:ext cx="968328" cy="1383326"/>
            <a:chOff x="1" y="2479716"/>
            <a:chExt cx="968328" cy="1383326"/>
          </a:xfrm>
        </p:grpSpPr>
        <p:sp>
          <p:nvSpPr>
            <p:cNvPr id="53" name="화살표: 갈매기형 수장 52">
              <a:extLst>
                <a:ext uri="{FF2B5EF4-FFF2-40B4-BE49-F238E27FC236}">
                  <a16:creationId xmlns:a16="http://schemas.microsoft.com/office/drawing/2014/main" id="{82AA4AF5-0352-4FA9-903A-7D82FA57D04D}"/>
                </a:ext>
              </a:extLst>
            </p:cNvPr>
            <p:cNvSpPr/>
            <p:nvPr/>
          </p:nvSpPr>
          <p:spPr>
            <a:xfrm rot="5400000">
              <a:off x="-207498" y="2687215"/>
              <a:ext cx="1383326" cy="968328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화살표: 갈매기형 수장 12">
              <a:extLst>
                <a:ext uri="{FF2B5EF4-FFF2-40B4-BE49-F238E27FC236}">
                  <a16:creationId xmlns:a16="http://schemas.microsoft.com/office/drawing/2014/main" id="{2C51C51A-9E75-4924-B5ED-2A154B373B40}"/>
                </a:ext>
              </a:extLst>
            </p:cNvPr>
            <p:cNvSpPr txBox="1"/>
            <p:nvPr/>
          </p:nvSpPr>
          <p:spPr>
            <a:xfrm>
              <a:off x="1" y="2963880"/>
              <a:ext cx="968328" cy="4149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200" b="1" kern="1200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3EFC049-DEB6-4AEF-9EEF-35E96BFBB554}"/>
              </a:ext>
            </a:extLst>
          </p:cNvPr>
          <p:cNvGrpSpPr/>
          <p:nvPr/>
        </p:nvGrpSpPr>
        <p:grpSpPr>
          <a:xfrm>
            <a:off x="6432416" y="3538450"/>
            <a:ext cx="4824017" cy="899162"/>
            <a:chOff x="968328" y="2479716"/>
            <a:chExt cx="4824017" cy="899162"/>
          </a:xfrm>
        </p:grpSpPr>
        <p:sp>
          <p:nvSpPr>
            <p:cNvPr id="56" name="사각형: 둥근 위쪽 모서리 55">
              <a:extLst>
                <a:ext uri="{FF2B5EF4-FFF2-40B4-BE49-F238E27FC236}">
                  <a16:creationId xmlns:a16="http://schemas.microsoft.com/office/drawing/2014/main" id="{304652E9-24B8-4A1C-86F6-C1705047DB79}"/>
                </a:ext>
              </a:extLst>
            </p:cNvPr>
            <p:cNvSpPr/>
            <p:nvPr/>
          </p:nvSpPr>
          <p:spPr>
            <a:xfrm rot="5400000">
              <a:off x="2930756" y="517288"/>
              <a:ext cx="899162" cy="4824017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사각형: 둥근 위쪽 모서리 14">
              <a:extLst>
                <a:ext uri="{FF2B5EF4-FFF2-40B4-BE49-F238E27FC236}">
                  <a16:creationId xmlns:a16="http://schemas.microsoft.com/office/drawing/2014/main" id="{4E4732F9-CC1C-422D-9C91-93CF4D362418}"/>
                </a:ext>
              </a:extLst>
            </p:cNvPr>
            <p:cNvSpPr txBox="1"/>
            <p:nvPr/>
          </p:nvSpPr>
          <p:spPr>
            <a:xfrm>
              <a:off x="968329" y="2523609"/>
              <a:ext cx="4780124" cy="811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7620" rIns="7620" bIns="7620" numCol="1" spcCol="1270" anchor="ctr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200" b="1" kern="1200" dirty="0"/>
                <a:t>데이터 베이스에 적재된 공연장 정보와 결합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1B162B0-6017-450D-B159-C1C9C4E605B0}"/>
              </a:ext>
            </a:extLst>
          </p:cNvPr>
          <p:cNvGrpSpPr/>
          <p:nvPr/>
        </p:nvGrpSpPr>
        <p:grpSpPr>
          <a:xfrm>
            <a:off x="5464089" y="4776609"/>
            <a:ext cx="968328" cy="1383326"/>
            <a:chOff x="1" y="3717875"/>
            <a:chExt cx="968328" cy="1383326"/>
          </a:xfrm>
        </p:grpSpPr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5469CD48-26AA-481D-92C5-660CE52AAD27}"/>
                </a:ext>
              </a:extLst>
            </p:cNvPr>
            <p:cNvSpPr/>
            <p:nvPr/>
          </p:nvSpPr>
          <p:spPr>
            <a:xfrm rot="5400000">
              <a:off x="-207498" y="3925374"/>
              <a:ext cx="1383326" cy="968328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화살표: 갈매기형 수장 16">
              <a:extLst>
                <a:ext uri="{FF2B5EF4-FFF2-40B4-BE49-F238E27FC236}">
                  <a16:creationId xmlns:a16="http://schemas.microsoft.com/office/drawing/2014/main" id="{A7318CF4-F240-462C-A6C8-DD484C223882}"/>
                </a:ext>
              </a:extLst>
            </p:cNvPr>
            <p:cNvSpPr txBox="1"/>
            <p:nvPr/>
          </p:nvSpPr>
          <p:spPr>
            <a:xfrm>
              <a:off x="1" y="4202039"/>
              <a:ext cx="968328" cy="4149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200" b="1" kern="1200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3B20079-759E-492E-874F-198354ED4D78}"/>
              </a:ext>
            </a:extLst>
          </p:cNvPr>
          <p:cNvGrpSpPr/>
          <p:nvPr/>
        </p:nvGrpSpPr>
        <p:grpSpPr>
          <a:xfrm>
            <a:off x="6432416" y="4776610"/>
            <a:ext cx="4824017" cy="899162"/>
            <a:chOff x="968328" y="3717876"/>
            <a:chExt cx="4824017" cy="899162"/>
          </a:xfrm>
        </p:grpSpPr>
        <p:sp>
          <p:nvSpPr>
            <p:cNvPr id="62" name="사각형: 둥근 위쪽 모서리 61">
              <a:extLst>
                <a:ext uri="{FF2B5EF4-FFF2-40B4-BE49-F238E27FC236}">
                  <a16:creationId xmlns:a16="http://schemas.microsoft.com/office/drawing/2014/main" id="{AA56854F-F7E8-449E-8422-F106FBD3CF53}"/>
                </a:ext>
              </a:extLst>
            </p:cNvPr>
            <p:cNvSpPr/>
            <p:nvPr/>
          </p:nvSpPr>
          <p:spPr>
            <a:xfrm rot="5400000">
              <a:off x="2930756" y="1755448"/>
              <a:ext cx="899162" cy="4824017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사각형: 둥근 위쪽 모서리 18">
              <a:extLst>
                <a:ext uri="{FF2B5EF4-FFF2-40B4-BE49-F238E27FC236}">
                  <a16:creationId xmlns:a16="http://schemas.microsoft.com/office/drawing/2014/main" id="{3EBE149D-7634-4C8A-8A74-8DFC70C02C99}"/>
                </a:ext>
              </a:extLst>
            </p:cNvPr>
            <p:cNvSpPr txBox="1"/>
            <p:nvPr/>
          </p:nvSpPr>
          <p:spPr>
            <a:xfrm>
              <a:off x="968329" y="3761769"/>
              <a:ext cx="4780124" cy="811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7620" rIns="7620" bIns="7620" numCol="1" spcCol="1270" anchor="ctr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200" b="1" dirty="0"/>
                <a:t>지도에 표시</a:t>
              </a:r>
              <a:endParaRPr lang="ko-KR" altLang="en-US" sz="12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114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203865" y="2823410"/>
            <a:ext cx="178427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3-2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3937405" y="3438435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추천 시스템 구현</a:t>
            </a:r>
            <a:endParaRPr lang="en-US" altLang="ko-KR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F4A63-4A7F-44C5-9075-6A51B7F9C0AC}"/>
              </a:ext>
            </a:extLst>
          </p:cNvPr>
          <p:cNvSpPr txBox="1"/>
          <p:nvPr/>
        </p:nvSpPr>
        <p:spPr>
          <a:xfrm>
            <a:off x="4894454" y="427461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기본 추천</a:t>
            </a:r>
            <a:endParaRPr lang="en-US" altLang="ko-KR" sz="3600" b="1" spc="6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6BB300-5E7E-41BA-8BC1-708163B8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11" y="1314450"/>
            <a:ext cx="4381500" cy="422910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3B35ACA4-2848-4241-8F9A-9789155B6B4C}"/>
              </a:ext>
            </a:extLst>
          </p:cNvPr>
          <p:cNvSpPr/>
          <p:nvPr/>
        </p:nvSpPr>
        <p:spPr>
          <a:xfrm>
            <a:off x="6179157" y="1314451"/>
            <a:ext cx="5891440" cy="474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ts val="31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실시간 순위 </a:t>
            </a:r>
            <a:r>
              <a:rPr lang="en-US" altLang="ko-KR" sz="2400" b="1" dirty="0">
                <a:solidFill>
                  <a:schemeClr val="bg1"/>
                </a:solidFill>
              </a:rPr>
              <a:t>Top5</a:t>
            </a:r>
            <a:r>
              <a:rPr lang="ko-KR" altLang="en-US" sz="2400" b="1" dirty="0">
                <a:solidFill>
                  <a:schemeClr val="bg1"/>
                </a:solidFill>
              </a:rPr>
              <a:t>에 자주 등장한 뮤지컬을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>
              <a:lnSpc>
                <a:spcPts val="3100"/>
              </a:lnSpc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기본 추천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>
              <a:lnSpc>
                <a:spcPts val="3100"/>
              </a:lnSpc>
            </a:pPr>
            <a:endParaRPr lang="en-US" sz="24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algn="ctr">
              <a:lnSpc>
                <a:spcPts val="3100"/>
              </a:lnSpc>
            </a:pPr>
            <a:endParaRPr lang="en-US" sz="24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☞ 개선방향</a:t>
            </a:r>
            <a:r>
              <a:rPr lang="en-US" altLang="ko-KR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 </a:t>
            </a:r>
            <a:r>
              <a:rPr lang="ko-KR" altLang="en-US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공연을 군집하여 차이를 둔다</a:t>
            </a:r>
            <a:r>
              <a:rPr lang="en-US" altLang="ko-KR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4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0992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694CF5-AB8E-443E-A857-F01792A2484F}"/>
              </a:ext>
            </a:extLst>
          </p:cNvPr>
          <p:cNvSpPr txBox="1"/>
          <p:nvPr/>
        </p:nvSpPr>
        <p:spPr>
          <a:xfrm>
            <a:off x="2493962" y="427461"/>
            <a:ext cx="7321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공연 별 추천 </a:t>
            </a:r>
            <a:r>
              <a:rPr lang="en-US" altLang="ko-KR" sz="3600" b="1" spc="600" dirty="0">
                <a:solidFill>
                  <a:schemeClr val="bg1"/>
                </a:solidFill>
              </a:rPr>
              <a:t>– </a:t>
            </a:r>
            <a:r>
              <a:rPr lang="ko-KR" altLang="en-US" sz="3600" b="1" spc="600" dirty="0">
                <a:solidFill>
                  <a:schemeClr val="bg1"/>
                </a:solidFill>
              </a:rPr>
              <a:t>클러스터 기반</a:t>
            </a:r>
            <a:endParaRPr lang="en-US" altLang="ko-KR" sz="3600" b="1" spc="6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41A761-EBF5-4A3B-BAEF-2324A74B8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90" y="1314450"/>
            <a:ext cx="2050889" cy="4229100"/>
          </a:xfrm>
          <a:prstGeom prst="rect">
            <a:avLst/>
          </a:prstGeom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F64D3D0B-BE74-4308-9C5E-6D8B14BAC9CC}"/>
              </a:ext>
            </a:extLst>
          </p:cNvPr>
          <p:cNvSpPr/>
          <p:nvPr/>
        </p:nvSpPr>
        <p:spPr>
          <a:xfrm>
            <a:off x="5548544" y="1314451"/>
            <a:ext cx="6522053" cy="474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☞ </a:t>
            </a:r>
            <a:r>
              <a:rPr lang="ko-KR" altLang="en-US" sz="2400" b="1" dirty="0">
                <a:solidFill>
                  <a:schemeClr val="bg1"/>
                </a:solidFill>
              </a:rPr>
              <a:t>자연어 군집화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뮤지컬 분류 정보가 없는 상황에서 카테고리 선정을 위해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텍스트 군집화 알고리즘을 통하여 유사한 내용의 뮤지컬에 대한 클러스터 분류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☞ 클러스터 분석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클러스터에 있는 뮤지컬 줄거리를 팀원과 분석하여 클러스터의 의미 부여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☞ 추천 적용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클러스터에 속한 뮤지컬 중 빈도 수가 높은 뮤지컬을  추천</a:t>
            </a:r>
            <a:endParaRPr lang="en-US" sz="20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3100"/>
              </a:lnSpc>
            </a:pPr>
            <a:endParaRPr lang="en-US" sz="24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☞개선사항</a:t>
            </a:r>
            <a:r>
              <a:rPr lang="en-US" altLang="ko-KR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같은 카테고리 간에 차이가 없다</a:t>
            </a:r>
            <a:endParaRPr lang="en-US" sz="24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0E9669A-FE1E-4223-84F4-748457A6B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35" y="1314450"/>
            <a:ext cx="3066655" cy="20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27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694CF5-AB8E-443E-A857-F01792A2484F}"/>
              </a:ext>
            </a:extLst>
          </p:cNvPr>
          <p:cNvSpPr txBox="1"/>
          <p:nvPr/>
        </p:nvSpPr>
        <p:spPr>
          <a:xfrm>
            <a:off x="1235605" y="427461"/>
            <a:ext cx="983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공연 별 추천 </a:t>
            </a:r>
            <a:r>
              <a:rPr lang="en-US" altLang="ko-KR" sz="3600" b="1" spc="600" dirty="0">
                <a:solidFill>
                  <a:schemeClr val="bg1"/>
                </a:solidFill>
              </a:rPr>
              <a:t>– </a:t>
            </a:r>
            <a:r>
              <a:rPr lang="ko-KR" altLang="en-US" sz="3600" b="1" spc="600" dirty="0">
                <a:solidFill>
                  <a:schemeClr val="bg1"/>
                </a:solidFill>
              </a:rPr>
              <a:t>컨텐츠 기반 필터링 기법</a:t>
            </a:r>
            <a:endParaRPr lang="en-US" altLang="ko-KR" sz="3600" b="1" spc="600" dirty="0">
              <a:solidFill>
                <a:schemeClr val="bg1"/>
              </a:solidFill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F64D3D0B-BE74-4308-9C5E-6D8B14BAC9CC}"/>
              </a:ext>
            </a:extLst>
          </p:cNvPr>
          <p:cNvSpPr/>
          <p:nvPr/>
        </p:nvSpPr>
        <p:spPr>
          <a:xfrm>
            <a:off x="6179157" y="1314451"/>
            <a:ext cx="5891440" cy="474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ts val="31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같은 클러스터에 속한 뮤지컬 이라도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>
              <a:lnSpc>
                <a:spcPts val="3100"/>
              </a:lnSpc>
            </a:pPr>
            <a:endParaRPr lang="en-US" sz="24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공연 별로 맞는 뮤지컬을 추천할 수 있다</a:t>
            </a:r>
            <a:r>
              <a:rPr lang="en-US" altLang="ko-KR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</a:p>
          <a:p>
            <a:pPr algn="ctr">
              <a:lnSpc>
                <a:spcPts val="3100"/>
              </a:lnSpc>
            </a:pPr>
            <a:r>
              <a:rPr lang="en-US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☞ </a:t>
            </a:r>
            <a:r>
              <a:rPr lang="ko-KR" altLang="en-US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공연 줄거리를 </a:t>
            </a:r>
            <a:r>
              <a:rPr lang="ko-KR" altLang="en-US" sz="2400" b="1" dirty="0" err="1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기반으로한</a:t>
            </a:r>
            <a:endParaRPr lang="en-US" altLang="ko-KR" sz="24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코사인 유사도를 활용하여 </a:t>
            </a:r>
            <a:endParaRPr lang="en-US" altLang="ko-KR" sz="24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컨텐츠 기반 필터링 알고리즘 적용</a:t>
            </a:r>
            <a:endParaRPr lang="en-US" sz="24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algn="ctr">
              <a:lnSpc>
                <a:spcPts val="3100"/>
              </a:lnSpc>
            </a:pPr>
            <a:endParaRPr lang="en-US" sz="24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D5691-8D5E-446D-9132-1721258A8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11" y="1769722"/>
            <a:ext cx="2156026" cy="4229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8DFBB3-1B9A-4D51-8D91-A9DA80ED2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531" y="1769721"/>
            <a:ext cx="2248280" cy="422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37F547-862F-454B-97CD-1A66CB403928}"/>
              </a:ext>
            </a:extLst>
          </p:cNvPr>
          <p:cNvSpPr txBox="1"/>
          <p:nvPr/>
        </p:nvSpPr>
        <p:spPr>
          <a:xfrm>
            <a:off x="1250789" y="1278939"/>
            <a:ext cx="438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600" dirty="0">
                <a:solidFill>
                  <a:schemeClr val="bg1"/>
                </a:solidFill>
              </a:rPr>
              <a:t>시카고</a:t>
            </a:r>
            <a:r>
              <a:rPr lang="en-US" altLang="ko-KR" b="1" spc="600" dirty="0">
                <a:solidFill>
                  <a:schemeClr val="bg1"/>
                </a:solidFill>
              </a:rPr>
              <a:t>	</a:t>
            </a:r>
            <a:r>
              <a:rPr lang="ko-KR" altLang="en-US" b="1" spc="600" dirty="0" err="1">
                <a:solidFill>
                  <a:schemeClr val="bg1"/>
                </a:solidFill>
              </a:rPr>
              <a:t>베르사유의</a:t>
            </a:r>
            <a:r>
              <a:rPr lang="ko-KR" altLang="en-US" b="1" spc="600" dirty="0">
                <a:solidFill>
                  <a:schemeClr val="bg1"/>
                </a:solidFill>
              </a:rPr>
              <a:t> 장미</a:t>
            </a:r>
            <a:endParaRPr lang="en-US" altLang="ko-KR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6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203865" y="2823410"/>
            <a:ext cx="178427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3-3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3668097" y="3438435"/>
            <a:ext cx="485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err="1">
                <a:solidFill>
                  <a:schemeClr val="bg1"/>
                </a:solidFill>
              </a:rPr>
              <a:t>예매량</a:t>
            </a:r>
            <a:r>
              <a:rPr lang="ko-KR" altLang="en-US" sz="3600" b="1" spc="600" dirty="0">
                <a:solidFill>
                  <a:schemeClr val="bg1"/>
                </a:solidFill>
              </a:rPr>
              <a:t> </a:t>
            </a:r>
            <a:r>
              <a:rPr lang="ko-KR" altLang="en-US" sz="3600" b="1" spc="600" dirty="0" err="1">
                <a:solidFill>
                  <a:schemeClr val="bg1"/>
                </a:solidFill>
              </a:rPr>
              <a:t>취소량</a:t>
            </a:r>
            <a:r>
              <a:rPr lang="ko-KR" altLang="en-US" sz="3600" b="1" spc="600" dirty="0">
                <a:solidFill>
                  <a:schemeClr val="bg1"/>
                </a:solidFill>
              </a:rPr>
              <a:t> 예측</a:t>
            </a:r>
            <a:endParaRPr lang="en-US" altLang="ko-KR" sz="36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62709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 3-3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예매량</a:t>
            </a:r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취소량</a:t>
            </a:r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예측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324556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6598489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827495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8105949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6448301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3049645" y="3663167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2019.7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78669" y="3660707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시작점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2857250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공연법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접근성 향상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6210294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분석기간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조정 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사용한 시점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7886818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분석기간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조정 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사용한 시점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61A819-7CAC-4998-83FF-E5BDA7CAEBDA}"/>
              </a:ext>
            </a:extLst>
          </p:cNvPr>
          <p:cNvSpPr txBox="1"/>
          <p:nvPr/>
        </p:nvSpPr>
        <p:spPr>
          <a:xfrm>
            <a:off x="222522" y="4424846"/>
            <a:ext cx="16926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30443A1-3F58-4FB5-B30B-7776112E397B}"/>
              </a:ext>
            </a:extLst>
          </p:cNvPr>
          <p:cNvSpPr/>
          <p:nvPr/>
        </p:nvSpPr>
        <p:spPr>
          <a:xfrm>
            <a:off x="4710955" y="3033895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A14D2E-8114-4E39-B12F-3E0B05585E6E}"/>
              </a:ext>
            </a:extLst>
          </p:cNvPr>
          <p:cNvSpPr txBox="1"/>
          <p:nvPr/>
        </p:nvSpPr>
        <p:spPr>
          <a:xfrm>
            <a:off x="4595653" y="36784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ED5DCE-8E46-4A06-8804-8CC3A386A425}"/>
              </a:ext>
            </a:extLst>
          </p:cNvPr>
          <p:cNvSpPr/>
          <p:nvPr/>
        </p:nvSpPr>
        <p:spPr>
          <a:xfrm>
            <a:off x="4371604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코로나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공연 </a:t>
            </a:r>
            <a:r>
              <a:rPr lang="ko-KR" altLang="en-US" sz="1400" dirty="0" err="1">
                <a:solidFill>
                  <a:schemeClr val="tx1"/>
                </a:solidFill>
              </a:rPr>
              <a:t>취소율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95 </a:t>
            </a:r>
            <a:r>
              <a:rPr lang="ko-KR" altLang="en-US" sz="1400" dirty="0">
                <a:solidFill>
                  <a:schemeClr val="tx1"/>
                </a:solidFill>
              </a:rPr>
              <a:t>퍼센트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253203-27A1-4AC4-AE8E-031542FA7A54}"/>
              </a:ext>
            </a:extLst>
          </p:cNvPr>
          <p:cNvSpPr txBox="1"/>
          <p:nvPr/>
        </p:nvSpPr>
        <p:spPr>
          <a:xfrm>
            <a:off x="1638679" y="4147846"/>
            <a:ext cx="16926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평균 오차 순위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A86A24-19C6-4E41-A9D8-51ACFC66D11F}"/>
              </a:ext>
            </a:extLst>
          </p:cNvPr>
          <p:cNvSpPr txBox="1"/>
          <p:nvPr/>
        </p:nvSpPr>
        <p:spPr>
          <a:xfrm>
            <a:off x="5963218" y="4424846"/>
            <a:ext cx="16926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C94327-39DE-4710-8BE1-71CB68A02C70}"/>
              </a:ext>
            </a:extLst>
          </p:cNvPr>
          <p:cNvSpPr txBox="1"/>
          <p:nvPr/>
        </p:nvSpPr>
        <p:spPr>
          <a:xfrm>
            <a:off x="7639680" y="4424845"/>
            <a:ext cx="16926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CEC05E-5DDC-4633-AB8E-9A90E1DA6FF3}"/>
              </a:ext>
            </a:extLst>
          </p:cNvPr>
          <p:cNvSpPr txBox="1"/>
          <p:nvPr/>
        </p:nvSpPr>
        <p:spPr>
          <a:xfrm>
            <a:off x="2618642" y="4449570"/>
            <a:ext cx="16926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0B7415-12F3-4C4D-BC65-82EE8C39FF8B}"/>
              </a:ext>
            </a:extLst>
          </p:cNvPr>
          <p:cNvSpPr/>
          <p:nvPr/>
        </p:nvSpPr>
        <p:spPr>
          <a:xfrm>
            <a:off x="488781" y="5005807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정확도가 낮아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오차가 많음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02F351-BB1C-4416-8DC8-1D4491E64807}"/>
              </a:ext>
            </a:extLst>
          </p:cNvPr>
          <p:cNvSpPr/>
          <p:nvPr/>
        </p:nvSpPr>
        <p:spPr>
          <a:xfrm>
            <a:off x="2857250" y="5005807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정확도 높음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757D701-8149-4FB9-904C-0F2D916D1176}"/>
              </a:ext>
            </a:extLst>
          </p:cNvPr>
          <p:cNvSpPr/>
          <p:nvPr/>
        </p:nvSpPr>
        <p:spPr>
          <a:xfrm>
            <a:off x="6210294" y="5005807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정확도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두번째로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높음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6700D30-7A62-484F-AB9A-22C93ED645FB}"/>
              </a:ext>
            </a:extLst>
          </p:cNvPr>
          <p:cNvSpPr/>
          <p:nvPr/>
        </p:nvSpPr>
        <p:spPr>
          <a:xfrm>
            <a:off x="7886818" y="5005807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데이터가 적어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오차가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많음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BFCF12-8A41-41DD-94FC-139D856472A9}"/>
              </a:ext>
            </a:extLst>
          </p:cNvPr>
          <p:cNvSpPr/>
          <p:nvPr/>
        </p:nvSpPr>
        <p:spPr>
          <a:xfrm>
            <a:off x="10726984" y="2998802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954D13-86F6-4897-A273-0F4DB1E72ADB}"/>
              </a:ext>
            </a:extLst>
          </p:cNvPr>
          <p:cNvSpPr txBox="1"/>
          <p:nvPr/>
        </p:nvSpPr>
        <p:spPr>
          <a:xfrm>
            <a:off x="10611682" y="3632832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212F9F-14F9-46D8-80BF-DBC9CBE5AB19}"/>
              </a:ext>
            </a:extLst>
          </p:cNvPr>
          <p:cNvSpPr/>
          <p:nvPr/>
        </p:nvSpPr>
        <p:spPr>
          <a:xfrm>
            <a:off x="10338851" y="1132146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C3567C-F03A-EBE5-D6CB-2ED95317A5CF}"/>
              </a:ext>
            </a:extLst>
          </p:cNvPr>
          <p:cNvSpPr/>
          <p:nvPr/>
        </p:nvSpPr>
        <p:spPr>
          <a:xfrm>
            <a:off x="9746975" y="6549887"/>
            <a:ext cx="2380421" cy="27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96D62A-228B-498D-805B-67765BE9607A}"/>
              </a:ext>
            </a:extLst>
          </p:cNvPr>
          <p:cNvSpPr/>
          <p:nvPr/>
        </p:nvSpPr>
        <p:spPr>
          <a:xfrm>
            <a:off x="4146016" y="752713"/>
            <a:ext cx="5994387" cy="5929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71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1279485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팀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512350" y="219823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2275175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프로젝트 목적과 기획방향</a:t>
            </a:r>
            <a:endParaRPr lang="en-US" altLang="ko-KR" b="1" spc="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512349" y="31939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90567" y="3270865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핵심 기술 요소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512350" y="418961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90567" y="4266555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프로젝트 시연 영상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B2F6DE-D771-4B81-8703-8A5550B0CEB5}"/>
              </a:ext>
            </a:extLst>
          </p:cNvPr>
          <p:cNvSpPr txBox="1"/>
          <p:nvPr/>
        </p:nvSpPr>
        <p:spPr>
          <a:xfrm>
            <a:off x="1537998" y="518530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B32AC-5B9A-4366-BB01-718E2808AB07}"/>
              </a:ext>
            </a:extLst>
          </p:cNvPr>
          <p:cNvSpPr txBox="1"/>
          <p:nvPr/>
        </p:nvSpPr>
        <p:spPr>
          <a:xfrm>
            <a:off x="2390567" y="526224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향후 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687F96-29A5-423F-98D5-4B394470E11D}"/>
              </a:ext>
            </a:extLst>
          </p:cNvPr>
          <p:cNvSpPr txBox="1"/>
          <p:nvPr/>
        </p:nvSpPr>
        <p:spPr>
          <a:xfrm>
            <a:off x="1537998" y="114947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89F785-3504-419B-AC3B-654BEE855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5" y="1323355"/>
            <a:ext cx="6928206" cy="5353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A169AC-5E27-42B0-86EA-D1A846C1E283}"/>
              </a:ext>
            </a:extLst>
          </p:cNvPr>
          <p:cNvSpPr txBox="1"/>
          <p:nvPr/>
        </p:nvSpPr>
        <p:spPr>
          <a:xfrm>
            <a:off x="3995974" y="427461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err="1">
                <a:solidFill>
                  <a:schemeClr val="bg1"/>
                </a:solidFill>
              </a:rPr>
              <a:t>취소량</a:t>
            </a:r>
            <a:r>
              <a:rPr lang="ko-KR" altLang="en-US" sz="3600" b="1" spc="600" dirty="0">
                <a:solidFill>
                  <a:schemeClr val="bg1"/>
                </a:solidFill>
              </a:rPr>
              <a:t> 기본 예측</a:t>
            </a:r>
            <a:endParaRPr lang="en-US" altLang="ko-KR" sz="3600" b="1" spc="6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E2A1DC-5836-462A-A9BF-93BFC08B2531}"/>
              </a:ext>
            </a:extLst>
          </p:cNvPr>
          <p:cNvSpPr/>
          <p:nvPr/>
        </p:nvSpPr>
        <p:spPr>
          <a:xfrm>
            <a:off x="4788061" y="4807352"/>
            <a:ext cx="2245488" cy="178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134E6C-82F5-4932-BC0A-190227F09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249" y="1323355"/>
            <a:ext cx="4773063" cy="3781080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AB99C377-7C55-4451-AC40-C49B820C6EBC}"/>
              </a:ext>
            </a:extLst>
          </p:cNvPr>
          <p:cNvSpPr/>
          <p:nvPr/>
        </p:nvSpPr>
        <p:spPr>
          <a:xfrm>
            <a:off x="7172445" y="5329612"/>
            <a:ext cx="4898151" cy="731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00"/>
              </a:lnSpc>
            </a:pPr>
            <a:r>
              <a:rPr lang="en-US" altLang="ko-KR" sz="2400" b="1" dirty="0" err="1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평균</a:t>
            </a:r>
            <a:r>
              <a:rPr lang="en-US" altLang="ko-KR" sz="2400" b="1" dirty="0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제곱근</a:t>
            </a:r>
            <a:r>
              <a:rPr lang="en-US" altLang="ko-KR" sz="2400" b="1" dirty="0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오차</a:t>
            </a:r>
            <a:r>
              <a:rPr lang="en-US" altLang="ko-KR" sz="2400" b="1" dirty="0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: </a:t>
            </a: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285,478.19</a:t>
            </a:r>
            <a:endParaRPr lang="ko-KR" altLang="en-US" dirty="0">
              <a:solidFill>
                <a:schemeClr val="bg1"/>
              </a:solidFill>
            </a:endParaRPr>
          </a:p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  <a:cs typeface="DM Sans" pitchFamily="34" charset="-120"/>
              </a:rPr>
              <a:t>평균 절대 오차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  <a:cs typeface="DM Sans" pitchFamily="34" charset="-120"/>
              </a:rPr>
              <a:t>: 248,220.89</a:t>
            </a:r>
            <a:endParaRPr lang="en-US" sz="2400" b="1" dirty="0">
              <a:solidFill>
                <a:schemeClr val="bg1"/>
              </a:solidFill>
              <a:latin typeface="+mn-ea"/>
              <a:cs typeface="DM Sans" pitchFamily="34" charset="-120"/>
            </a:endParaRPr>
          </a:p>
          <a:p>
            <a:pPr algn="ctr">
              <a:lnSpc>
                <a:spcPts val="3100"/>
              </a:lnSpc>
            </a:pPr>
            <a:endParaRPr lang="en-US" sz="24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pic>
        <p:nvPicPr>
          <p:cNvPr id="1027" name="Picture 3" descr="https://cdn.discordapp.com/attachments/1263384623073726576/1281539478019903549/image.png?ex=66dc1625&amp;is=66dac4a5&amp;hm=4fc5915602c162dba57cf9d3606cd31c2de518b0535f137fdef0638c319e9a10&amp;">
            <a:extLst>
              <a:ext uri="{FF2B5EF4-FFF2-40B4-BE49-F238E27FC236}">
                <a16:creationId xmlns:a16="http://schemas.microsoft.com/office/drawing/2014/main" id="{0D541E75-CB1A-4964-8FDD-23EF01693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5" y="1324418"/>
            <a:ext cx="6928206" cy="535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ACB055-BDED-45A0-8C25-EDED9BF879D8}"/>
              </a:ext>
            </a:extLst>
          </p:cNvPr>
          <p:cNvSpPr/>
          <p:nvPr/>
        </p:nvSpPr>
        <p:spPr>
          <a:xfrm>
            <a:off x="4788061" y="4876800"/>
            <a:ext cx="2290157" cy="1713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5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50BD6-53A5-473F-95B4-D16A463E6C99}"/>
              </a:ext>
            </a:extLst>
          </p:cNvPr>
          <p:cNvSpPr txBox="1"/>
          <p:nvPr/>
        </p:nvSpPr>
        <p:spPr>
          <a:xfrm>
            <a:off x="3995975" y="427461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err="1">
                <a:solidFill>
                  <a:schemeClr val="bg1"/>
                </a:solidFill>
                <a:latin typeface="+mn-ea"/>
              </a:rPr>
              <a:t>취소량</a:t>
            </a:r>
            <a:r>
              <a:rPr lang="ko-KR" altLang="en-US" sz="3600" b="1" spc="600" dirty="0">
                <a:solidFill>
                  <a:schemeClr val="bg1"/>
                </a:solidFill>
                <a:latin typeface="+mn-ea"/>
              </a:rPr>
              <a:t> 최종 예측</a:t>
            </a:r>
            <a:endParaRPr lang="en-US" altLang="ko-KR" sz="3600" b="1" spc="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776752-A8D4-497C-A5A4-3E9FD0688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6" y="1323131"/>
            <a:ext cx="6933626" cy="53448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63DE93-435A-4925-92B4-92E7281E4E3A}"/>
              </a:ext>
            </a:extLst>
          </p:cNvPr>
          <p:cNvSpPr/>
          <p:nvPr/>
        </p:nvSpPr>
        <p:spPr>
          <a:xfrm>
            <a:off x="4788061" y="4807352"/>
            <a:ext cx="2245488" cy="178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B74DFE-81CB-453C-97E4-4F6107B5F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164" y="1323131"/>
            <a:ext cx="4751890" cy="3714509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91B1166E-7371-4932-8CD7-FFD75D8FD0C0}"/>
              </a:ext>
            </a:extLst>
          </p:cNvPr>
          <p:cNvSpPr/>
          <p:nvPr/>
        </p:nvSpPr>
        <p:spPr>
          <a:xfrm>
            <a:off x="7172445" y="5329612"/>
            <a:ext cx="4898151" cy="731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평균 제곱근 오차</a:t>
            </a:r>
            <a:r>
              <a:rPr lang="en-US" altLang="ko-KR" sz="2400" b="1" dirty="0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: </a:t>
            </a: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50,708.66</a:t>
            </a:r>
            <a:endParaRPr lang="en-US" altLang="ko-KR" sz="2400" b="1" dirty="0">
              <a:solidFill>
                <a:schemeClr val="bg1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  <a:cs typeface="DM Sans" pitchFamily="34" charset="-120"/>
              </a:rPr>
              <a:t>평균 절대 오차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  <a:cs typeface="DM Sans" pitchFamily="34" charset="-120"/>
              </a:rPr>
              <a:t>: 40,424.99</a:t>
            </a:r>
            <a:endParaRPr lang="en-US" sz="2400" b="1" dirty="0">
              <a:solidFill>
                <a:schemeClr val="bg1"/>
              </a:solidFill>
              <a:latin typeface="+mn-ea"/>
              <a:cs typeface="DM Sans" pitchFamily="34" charset="-12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32FAAD-3B47-466F-BE63-BD0DB52CA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7" y="1323131"/>
            <a:ext cx="6933626" cy="53448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73B2CD-F567-4E54-BECC-6F0DF8E5BDE9}"/>
              </a:ext>
            </a:extLst>
          </p:cNvPr>
          <p:cNvSpPr/>
          <p:nvPr/>
        </p:nvSpPr>
        <p:spPr>
          <a:xfrm>
            <a:off x="4909596" y="4995332"/>
            <a:ext cx="2168622" cy="1594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339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169AC-5E27-42B0-86EA-D1A846C1E283}"/>
              </a:ext>
            </a:extLst>
          </p:cNvPr>
          <p:cNvSpPr txBox="1"/>
          <p:nvPr/>
        </p:nvSpPr>
        <p:spPr>
          <a:xfrm>
            <a:off x="3995974" y="427461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err="1">
                <a:solidFill>
                  <a:schemeClr val="bg1"/>
                </a:solidFill>
              </a:rPr>
              <a:t>예매량</a:t>
            </a:r>
            <a:r>
              <a:rPr lang="ko-KR" altLang="en-US" sz="3600" b="1" spc="600" dirty="0">
                <a:solidFill>
                  <a:schemeClr val="bg1"/>
                </a:solidFill>
              </a:rPr>
              <a:t> 기본 예측</a:t>
            </a:r>
            <a:endParaRPr lang="en-US" altLang="ko-KR" sz="3600" b="1" spc="600" dirty="0">
              <a:solidFill>
                <a:schemeClr val="bg1"/>
              </a:solidFill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AB99C377-7C55-4451-AC40-C49B820C6EBC}"/>
              </a:ext>
            </a:extLst>
          </p:cNvPr>
          <p:cNvSpPr/>
          <p:nvPr/>
        </p:nvSpPr>
        <p:spPr>
          <a:xfrm>
            <a:off x="7191736" y="5612656"/>
            <a:ext cx="4898151" cy="731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평균 제곱근 오차</a:t>
            </a:r>
            <a:r>
              <a:rPr lang="en-US" altLang="ko-KR" sz="2400" b="1" dirty="0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: </a:t>
            </a: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930,423.30</a:t>
            </a:r>
            <a:endParaRPr lang="en-US" b="1">
              <a:solidFill>
                <a:schemeClr val="bg1"/>
              </a:solidFill>
            </a:endParaRPr>
          </a:p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평균 절대 오차</a:t>
            </a:r>
            <a:r>
              <a:rPr lang="en-US" altLang="ko-KR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811824.59</a:t>
            </a:r>
            <a:endParaRPr lang="en-US" sz="24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BEA028-58FB-4BA6-99DA-BDBE1B30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4" y="1270561"/>
            <a:ext cx="8884052" cy="414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32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D3B545-72F6-4928-B533-732ED75E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4" y="1257782"/>
            <a:ext cx="8848183" cy="4163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CD02C0-9318-4DDC-8122-4B06C286D6DB}"/>
              </a:ext>
            </a:extLst>
          </p:cNvPr>
          <p:cNvSpPr txBox="1"/>
          <p:nvPr/>
        </p:nvSpPr>
        <p:spPr>
          <a:xfrm>
            <a:off x="3995974" y="427461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err="1">
                <a:solidFill>
                  <a:schemeClr val="bg1"/>
                </a:solidFill>
              </a:rPr>
              <a:t>예매량</a:t>
            </a:r>
            <a:r>
              <a:rPr lang="ko-KR" altLang="en-US" sz="3600" b="1" spc="600" dirty="0">
                <a:solidFill>
                  <a:schemeClr val="bg1"/>
                </a:solidFill>
              </a:rPr>
              <a:t> 최종 예측</a:t>
            </a:r>
            <a:endParaRPr lang="en-US" altLang="ko-KR" sz="3600" b="1" spc="600" dirty="0">
              <a:solidFill>
                <a:schemeClr val="bg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EA811AB4-4332-4B56-AC07-018DE524A163}"/>
              </a:ext>
            </a:extLst>
          </p:cNvPr>
          <p:cNvSpPr/>
          <p:nvPr/>
        </p:nvSpPr>
        <p:spPr>
          <a:xfrm>
            <a:off x="7191736" y="5612656"/>
            <a:ext cx="4898151" cy="731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평균 제곱근 오차</a:t>
            </a:r>
            <a:r>
              <a:rPr lang="en-US" altLang="ko-KR" sz="2400" b="1" dirty="0">
                <a:solidFill>
                  <a:schemeClr val="bg1"/>
                </a:solidFill>
                <a:latin typeface="DM Sans"/>
                <a:ea typeface="DM Sans" pitchFamily="34" charset="-122"/>
                <a:cs typeface="DM Sans" pitchFamily="34" charset="-120"/>
              </a:rPr>
              <a:t>: </a:t>
            </a: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103,139.98</a:t>
            </a:r>
            <a:endParaRPr lang="ko-KR" b="1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ts val="31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평균 절대 오차</a:t>
            </a:r>
            <a:r>
              <a:rPr lang="en-US" altLang="ko-KR" sz="2400" b="1" dirty="0">
                <a:solidFill>
                  <a:schemeClr val="bg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85919.40</a:t>
            </a:r>
            <a:endParaRPr lang="en-US" sz="2400" b="1" dirty="0">
              <a:solidFill>
                <a:schemeClr val="bg1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6913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297279" y="3438435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시연</a:t>
            </a:r>
            <a:endParaRPr lang="en-US" altLang="ko-KR" sz="36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847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데모시연영상">
            <a:hlinkClick r:id="" action="ppaction://media"/>
            <a:extLst>
              <a:ext uri="{FF2B5EF4-FFF2-40B4-BE49-F238E27FC236}">
                <a16:creationId xmlns:a16="http://schemas.microsoft.com/office/drawing/2014/main" id="{EA6B3D87-D5BF-4CB1-BEC5-C22734282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1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654755" y="3438435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향 후 과 제</a:t>
            </a:r>
            <a:endParaRPr lang="en-US" altLang="ko-KR" sz="36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679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8C6F5-D883-4736-9EDE-BFBD94F1CA6C}"/>
              </a:ext>
            </a:extLst>
          </p:cNvPr>
          <p:cNvSpPr txBox="1"/>
          <p:nvPr/>
        </p:nvSpPr>
        <p:spPr>
          <a:xfrm>
            <a:off x="4894459" y="427461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발전 방향</a:t>
            </a:r>
            <a:endParaRPr lang="en-US" altLang="ko-KR" sz="3600" b="1" spc="600" dirty="0">
              <a:solidFill>
                <a:schemeClr val="bg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DE29BF3C-9021-432C-8538-EC6829C3A4AC}"/>
              </a:ext>
            </a:extLst>
          </p:cNvPr>
          <p:cNvSpPr/>
          <p:nvPr/>
        </p:nvSpPr>
        <p:spPr>
          <a:xfrm>
            <a:off x="3021090" y="1314451"/>
            <a:ext cx="5891440" cy="474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F62A5-38C4-4158-B380-12050FF45A16}"/>
              </a:ext>
            </a:extLst>
          </p:cNvPr>
          <p:cNvSpPr txBox="1"/>
          <p:nvPr/>
        </p:nvSpPr>
        <p:spPr>
          <a:xfrm>
            <a:off x="2390566" y="1721355"/>
            <a:ext cx="861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보다 다양한 데이터 수집으로 정확한 예측 실현 가능성 탐색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510AA-74E9-4721-A3E2-5F53BBAA18F4}"/>
              </a:ext>
            </a:extLst>
          </p:cNvPr>
          <p:cNvSpPr txBox="1"/>
          <p:nvPr/>
        </p:nvSpPr>
        <p:spPr>
          <a:xfrm>
            <a:off x="1512349" y="264010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91FCA-1762-473B-8578-036A1B24A243}"/>
              </a:ext>
            </a:extLst>
          </p:cNvPr>
          <p:cNvSpPr txBox="1"/>
          <p:nvPr/>
        </p:nvSpPr>
        <p:spPr>
          <a:xfrm>
            <a:off x="2390567" y="2717045"/>
            <a:ext cx="575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 데이터를 바탕으로 경제적 가치 탐색</a:t>
            </a:r>
            <a:endParaRPr lang="en-US" altLang="ko-KR" b="1" spc="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1A5B6-87D8-41C8-9447-49FCED766E6E}"/>
              </a:ext>
            </a:extLst>
          </p:cNvPr>
          <p:cNvSpPr txBox="1"/>
          <p:nvPr/>
        </p:nvSpPr>
        <p:spPr>
          <a:xfrm>
            <a:off x="1512349" y="363579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06939-7800-4BF9-A197-789A3B1BC8F7}"/>
              </a:ext>
            </a:extLst>
          </p:cNvPr>
          <p:cNvSpPr txBox="1"/>
          <p:nvPr/>
        </p:nvSpPr>
        <p:spPr>
          <a:xfrm>
            <a:off x="2390567" y="3712735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개인화된 추천 시스템 추가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BC4F4-8BD6-4218-A016-7FD65B8FFDCE}"/>
              </a:ext>
            </a:extLst>
          </p:cNvPr>
          <p:cNvSpPr txBox="1"/>
          <p:nvPr/>
        </p:nvSpPr>
        <p:spPr>
          <a:xfrm>
            <a:off x="1512350" y="46171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EC4E0-E99A-4C9E-9295-E72C27ADF924}"/>
              </a:ext>
            </a:extLst>
          </p:cNvPr>
          <p:cNvSpPr txBox="1"/>
          <p:nvPr/>
        </p:nvSpPr>
        <p:spPr>
          <a:xfrm>
            <a:off x="2390567" y="4694124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커뮤니티 기능 추가 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90D9D-90ED-4666-9BAF-5498EE79F807}"/>
              </a:ext>
            </a:extLst>
          </p:cNvPr>
          <p:cNvSpPr txBox="1"/>
          <p:nvPr/>
        </p:nvSpPr>
        <p:spPr>
          <a:xfrm>
            <a:off x="1537997" y="15913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19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프로젝트 회고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713122" y="5358434"/>
            <a:ext cx="3078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서비스 기획자의 시각에서 개발을 볼 수 있어서 </a:t>
            </a:r>
            <a:r>
              <a:rPr lang="ko-KR" altLang="en-US" sz="1600" dirty="0" err="1">
                <a:solidFill>
                  <a:schemeClr val="bg1"/>
                </a:solidFill>
              </a:rPr>
              <a:t>재밌는</a:t>
            </a:r>
            <a:r>
              <a:rPr lang="ko-KR" altLang="en-US" sz="1600" dirty="0">
                <a:solidFill>
                  <a:schemeClr val="bg1"/>
                </a:solidFill>
              </a:rPr>
              <a:t> 경험이었습니다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8571345" y="5358434"/>
            <a:ext cx="2951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</a:rPr>
              <a:t>OpenAPI</a:t>
            </a:r>
            <a:r>
              <a:rPr lang="ko-KR" altLang="en-US" sz="1600" dirty="0">
                <a:solidFill>
                  <a:schemeClr val="bg1"/>
                </a:solidFill>
              </a:rPr>
              <a:t>시스템이 흥미로웠고 프로젝트에 참여해서 기뻤습니다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r>
              <a:rPr lang="ko-KR" altLang="en-US" sz="1600" dirty="0">
                <a:solidFill>
                  <a:schemeClr val="bg1"/>
                </a:solidFill>
              </a:rPr>
              <a:t>팀원들에게 감사합니다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07031B-B920-424D-97B9-D96F673EA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023" y="2142555"/>
            <a:ext cx="3145200" cy="28594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AA099F-C8FE-43E5-8B6B-84113E0081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8" y="2079585"/>
            <a:ext cx="2922422" cy="29224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E12C557-F229-4A03-98D4-213F7C50A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566" y="2111302"/>
            <a:ext cx="2983360" cy="29219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202630-8CCF-43AE-BA9D-68EDCACD454D}"/>
              </a:ext>
            </a:extLst>
          </p:cNvPr>
          <p:cNvSpPr txBox="1"/>
          <p:nvPr/>
        </p:nvSpPr>
        <p:spPr>
          <a:xfrm flipH="1">
            <a:off x="4548715" y="5358433"/>
            <a:ext cx="3078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프로젝트를 진행하면서 지금까지 배운 기술들로 뭔가를 만들어 볼 수 있어서 즐거웠습니다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36">
            <a:extLst>
              <a:ext uri="{FF2B5EF4-FFF2-40B4-BE49-F238E27FC236}">
                <a16:creationId xmlns:a16="http://schemas.microsoft.com/office/drawing/2014/main" id="{FD952C54-D528-41BA-898F-669C3737C7D7}"/>
              </a:ext>
            </a:extLst>
          </p:cNvPr>
          <p:cNvSpPr txBox="1"/>
          <p:nvPr/>
        </p:nvSpPr>
        <p:spPr>
          <a:xfrm>
            <a:off x="2377575" y="1504730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 err="1">
                <a:solidFill>
                  <a:schemeClr val="bg1"/>
                </a:solidFill>
              </a:rPr>
              <a:t>팀리더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0" name="TextBox 36">
            <a:extLst>
              <a:ext uri="{FF2B5EF4-FFF2-40B4-BE49-F238E27FC236}">
                <a16:creationId xmlns:a16="http://schemas.microsoft.com/office/drawing/2014/main" id="{B872BABF-F048-48FB-99EC-A5DE9D4A3B95}"/>
              </a:ext>
            </a:extLst>
          </p:cNvPr>
          <p:cNvSpPr txBox="1"/>
          <p:nvPr/>
        </p:nvSpPr>
        <p:spPr>
          <a:xfrm>
            <a:off x="1435949" y="1504994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 err="1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강명훈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1" name="TextBox 36">
            <a:extLst>
              <a:ext uri="{FF2B5EF4-FFF2-40B4-BE49-F238E27FC236}">
                <a16:creationId xmlns:a16="http://schemas.microsoft.com/office/drawing/2014/main" id="{795BE3A3-2883-46FF-91AA-63DE77AF1C0E}"/>
              </a:ext>
            </a:extLst>
          </p:cNvPr>
          <p:cNvSpPr txBox="1"/>
          <p:nvPr/>
        </p:nvSpPr>
        <p:spPr>
          <a:xfrm>
            <a:off x="6314575" y="1504730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>
                <a:solidFill>
                  <a:schemeClr val="bg1"/>
                </a:solidFill>
              </a:rPr>
              <a:t>팀원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4EFB60A1-1C74-4A07-BF8F-20965D19E4CE}"/>
              </a:ext>
            </a:extLst>
          </p:cNvPr>
          <p:cNvSpPr txBox="1"/>
          <p:nvPr/>
        </p:nvSpPr>
        <p:spPr>
          <a:xfrm>
            <a:off x="5372949" y="1504994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 err="1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김해민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7CA7A8D9-787C-4C45-8E0D-FFD77E84AB01}"/>
              </a:ext>
            </a:extLst>
          </p:cNvPr>
          <p:cNvSpPr txBox="1"/>
          <p:nvPr/>
        </p:nvSpPr>
        <p:spPr>
          <a:xfrm>
            <a:off x="10146011" y="1504730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>
                <a:solidFill>
                  <a:schemeClr val="bg1"/>
                </a:solidFill>
              </a:rPr>
              <a:t>팀원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3E659222-6C87-4332-8428-BC4B706418A5}"/>
              </a:ext>
            </a:extLst>
          </p:cNvPr>
          <p:cNvSpPr txBox="1"/>
          <p:nvPr/>
        </p:nvSpPr>
        <p:spPr>
          <a:xfrm>
            <a:off x="9204385" y="1504994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 err="1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남효정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790174" y="2613392"/>
            <a:ext cx="66559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QUESTION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22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11168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err="1">
                <a:solidFill>
                  <a:schemeClr val="bg1"/>
                </a:solidFill>
              </a:rPr>
              <a:t>Musi</a:t>
            </a:r>
            <a:r>
              <a:rPr lang="en-US" altLang="ko-KR" sz="9600" b="1" dirty="0">
                <a:solidFill>
                  <a:schemeClr val="bg1"/>
                </a:solidFill>
              </a:rPr>
              <a:t>-Pass	</a:t>
            </a:r>
            <a:r>
              <a:rPr lang="ko-KR" altLang="en-US" sz="9600" b="1" dirty="0">
                <a:solidFill>
                  <a:schemeClr val="bg1"/>
                </a:solidFill>
              </a:rPr>
              <a:t>팀 소개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9F987F6-2311-4682-BEE1-116CEE1A5B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1" y="2458913"/>
            <a:ext cx="1025120" cy="10251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379F9EF-C097-44D9-95E2-5CB5970F2C1B}"/>
              </a:ext>
            </a:extLst>
          </p:cNvPr>
          <p:cNvSpPr/>
          <p:nvPr/>
        </p:nvSpPr>
        <p:spPr>
          <a:xfrm>
            <a:off x="1401504" y="2222500"/>
            <a:ext cx="2036233" cy="3268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36">
            <a:extLst>
              <a:ext uri="{FF2B5EF4-FFF2-40B4-BE49-F238E27FC236}">
                <a16:creationId xmlns:a16="http://schemas.microsoft.com/office/drawing/2014/main" id="{31B6725D-D2C5-4C1D-B560-D2F64E674794}"/>
              </a:ext>
            </a:extLst>
          </p:cNvPr>
          <p:cNvSpPr txBox="1"/>
          <p:nvPr/>
        </p:nvSpPr>
        <p:spPr>
          <a:xfrm>
            <a:off x="2496111" y="3509697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 err="1">
                <a:solidFill>
                  <a:schemeClr val="bg1"/>
                </a:solidFill>
              </a:rPr>
              <a:t>팀리더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3" name="TextBox 36">
            <a:extLst>
              <a:ext uri="{FF2B5EF4-FFF2-40B4-BE49-F238E27FC236}">
                <a16:creationId xmlns:a16="http://schemas.microsoft.com/office/drawing/2014/main" id="{FE18D0D6-1325-4401-A6AE-CE86B4F1EEC6}"/>
              </a:ext>
            </a:extLst>
          </p:cNvPr>
          <p:cNvSpPr txBox="1"/>
          <p:nvPr/>
        </p:nvSpPr>
        <p:spPr>
          <a:xfrm>
            <a:off x="1554485" y="3509961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 err="1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강명훈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5" name="TextBox 36">
            <a:extLst>
              <a:ext uri="{FF2B5EF4-FFF2-40B4-BE49-F238E27FC236}">
                <a16:creationId xmlns:a16="http://schemas.microsoft.com/office/drawing/2014/main" id="{E4011E9E-A29F-4884-980C-2230084FF485}"/>
              </a:ext>
            </a:extLst>
          </p:cNvPr>
          <p:cNvSpPr txBox="1"/>
          <p:nvPr/>
        </p:nvSpPr>
        <p:spPr>
          <a:xfrm>
            <a:off x="1554485" y="3871952"/>
            <a:ext cx="1701219" cy="143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sz="13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대시보드 구현</a:t>
            </a:r>
            <a:endParaRPr lang="en-US" altLang="ko-KR" sz="1300" b="1" dirty="0">
              <a:solidFill>
                <a:schemeClr val="bg1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>
              <a:lnSpc>
                <a:spcPts val="2907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OpenAPI</a:t>
            </a:r>
            <a:r>
              <a:rPr lang="ko-KR" altLang="en-US" sz="13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데이터 수집</a:t>
            </a:r>
            <a:endParaRPr lang="en-US" altLang="ko-KR" sz="1300" b="1" dirty="0">
              <a:solidFill>
                <a:schemeClr val="bg1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sz="13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베이스 구현</a:t>
            </a:r>
            <a:endParaRPr lang="en-US" altLang="ko-KR" sz="1300" b="1" dirty="0">
              <a:solidFill>
                <a:schemeClr val="bg1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sz="13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지도데이터 시각화</a:t>
            </a:r>
            <a:endParaRPr lang="en-US" altLang="ko-KR" sz="1300" b="1" dirty="0">
              <a:solidFill>
                <a:schemeClr val="bg1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F4B71B0-F8BE-465D-A1A5-ED0D7F526D28}"/>
              </a:ext>
            </a:extLst>
          </p:cNvPr>
          <p:cNvSpPr/>
          <p:nvPr/>
        </p:nvSpPr>
        <p:spPr>
          <a:xfrm>
            <a:off x="4910667" y="2226733"/>
            <a:ext cx="2036233" cy="3268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36">
            <a:extLst>
              <a:ext uri="{FF2B5EF4-FFF2-40B4-BE49-F238E27FC236}">
                <a16:creationId xmlns:a16="http://schemas.microsoft.com/office/drawing/2014/main" id="{1685A4CC-3F7E-4E0D-8C93-3941411E00BF}"/>
              </a:ext>
            </a:extLst>
          </p:cNvPr>
          <p:cNvSpPr txBox="1"/>
          <p:nvPr/>
        </p:nvSpPr>
        <p:spPr>
          <a:xfrm>
            <a:off x="6005274" y="3513930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>
                <a:solidFill>
                  <a:schemeClr val="bg1"/>
                </a:solidFill>
              </a:rPr>
              <a:t>팀원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9" name="TextBox 36">
            <a:extLst>
              <a:ext uri="{FF2B5EF4-FFF2-40B4-BE49-F238E27FC236}">
                <a16:creationId xmlns:a16="http://schemas.microsoft.com/office/drawing/2014/main" id="{AB02F74A-7F16-405B-9554-58E764DE92A8}"/>
              </a:ext>
            </a:extLst>
          </p:cNvPr>
          <p:cNvSpPr txBox="1"/>
          <p:nvPr/>
        </p:nvSpPr>
        <p:spPr>
          <a:xfrm>
            <a:off x="5063648" y="3514194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 err="1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김해민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10" name="TextBox 36">
            <a:extLst>
              <a:ext uri="{FF2B5EF4-FFF2-40B4-BE49-F238E27FC236}">
                <a16:creationId xmlns:a16="http://schemas.microsoft.com/office/drawing/2014/main" id="{70ACAF93-4ADD-44AE-AFFC-B604B4EC3EBA}"/>
              </a:ext>
            </a:extLst>
          </p:cNvPr>
          <p:cNvSpPr txBox="1"/>
          <p:nvPr/>
        </p:nvSpPr>
        <p:spPr>
          <a:xfrm>
            <a:off x="5063648" y="3876185"/>
            <a:ext cx="1701219" cy="143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sz="13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각 </a:t>
            </a:r>
            <a:r>
              <a:rPr lang="ko-KR" altLang="en-US" sz="1300" b="1" dirty="0" err="1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공연별</a:t>
            </a:r>
            <a:r>
              <a:rPr lang="ko-KR" altLang="en-US" sz="13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페이지 구현</a:t>
            </a:r>
            <a:endParaRPr lang="en-US" altLang="ko-KR" sz="1300" b="1" dirty="0">
              <a:solidFill>
                <a:schemeClr val="bg1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sz="13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추천 시스템 구현</a:t>
            </a:r>
            <a:endParaRPr lang="en-US" altLang="ko-KR" sz="1300" b="1" dirty="0">
              <a:solidFill>
                <a:schemeClr val="bg1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sz="1300" b="1" dirty="0" err="1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웹크롤링</a:t>
            </a:r>
            <a:r>
              <a:rPr lang="ko-KR" altLang="en-US" sz="13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데이터 수집</a:t>
            </a:r>
            <a:endParaRPr lang="en-US" altLang="ko-KR" sz="1300" b="1" dirty="0">
              <a:solidFill>
                <a:schemeClr val="bg1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sz="13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실제 평가 시스템 구현</a:t>
            </a:r>
            <a:endParaRPr lang="en-US" altLang="ko-KR" sz="1300" b="1" dirty="0">
              <a:solidFill>
                <a:schemeClr val="bg1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C74B5FFC-86D6-4E72-A92C-490D6A8D55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40" y="2458913"/>
            <a:ext cx="1127562" cy="1025121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75DFEBA-2957-4CB8-BCDB-B2C7ECDD5C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02" y="2391833"/>
            <a:ext cx="1132710" cy="1092200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EB7AC5B-1574-4D97-BA95-F18A259E318D}"/>
              </a:ext>
            </a:extLst>
          </p:cNvPr>
          <p:cNvSpPr/>
          <p:nvPr/>
        </p:nvSpPr>
        <p:spPr>
          <a:xfrm>
            <a:off x="8506802" y="2222500"/>
            <a:ext cx="2036233" cy="3268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36">
            <a:extLst>
              <a:ext uri="{FF2B5EF4-FFF2-40B4-BE49-F238E27FC236}">
                <a16:creationId xmlns:a16="http://schemas.microsoft.com/office/drawing/2014/main" id="{F3D66DCE-E01B-42C0-92A0-5F276F4505DD}"/>
              </a:ext>
            </a:extLst>
          </p:cNvPr>
          <p:cNvSpPr txBox="1"/>
          <p:nvPr/>
        </p:nvSpPr>
        <p:spPr>
          <a:xfrm>
            <a:off x="9601409" y="3509697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>
                <a:solidFill>
                  <a:schemeClr val="bg1"/>
                </a:solidFill>
              </a:rPr>
              <a:t>팀원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16" name="TextBox 36">
            <a:extLst>
              <a:ext uri="{FF2B5EF4-FFF2-40B4-BE49-F238E27FC236}">
                <a16:creationId xmlns:a16="http://schemas.microsoft.com/office/drawing/2014/main" id="{CE2C3301-4F6D-436F-86C8-F189FABAF8DD}"/>
              </a:ext>
            </a:extLst>
          </p:cNvPr>
          <p:cNvSpPr txBox="1"/>
          <p:nvPr/>
        </p:nvSpPr>
        <p:spPr>
          <a:xfrm>
            <a:off x="8659783" y="3509961"/>
            <a:ext cx="759593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b="1" dirty="0" err="1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남효정</a:t>
            </a:r>
            <a:endParaRPr lang="en-US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17" name="TextBox 36">
            <a:extLst>
              <a:ext uri="{FF2B5EF4-FFF2-40B4-BE49-F238E27FC236}">
                <a16:creationId xmlns:a16="http://schemas.microsoft.com/office/drawing/2014/main" id="{EBD0ED17-54EF-4E67-8C7C-45667BDF19FC}"/>
              </a:ext>
            </a:extLst>
          </p:cNvPr>
          <p:cNvSpPr txBox="1"/>
          <p:nvPr/>
        </p:nvSpPr>
        <p:spPr>
          <a:xfrm>
            <a:off x="8659783" y="3871952"/>
            <a:ext cx="1792327" cy="1426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sz="1100" b="1" dirty="0" err="1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예매량</a:t>
            </a:r>
            <a:r>
              <a:rPr lang="en-US" altLang="ko-KR" sz="11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1100" b="1" dirty="0" err="1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취소량</a:t>
            </a:r>
            <a:r>
              <a:rPr lang="ko-KR" altLang="en-US" sz="11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데이터 분석</a:t>
            </a:r>
            <a:endParaRPr lang="en-US" altLang="ko-KR" sz="1100" b="1" dirty="0">
              <a:solidFill>
                <a:schemeClr val="bg1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sz="11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예측 시스템 구현</a:t>
            </a:r>
            <a:endParaRPr lang="en-US" altLang="ko-KR" sz="1100" b="1" dirty="0">
              <a:solidFill>
                <a:schemeClr val="bg1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>
              <a:lnSpc>
                <a:spcPts val="2907"/>
              </a:lnSpc>
              <a:spcBef>
                <a:spcPct val="0"/>
              </a:spcBef>
            </a:pPr>
            <a:r>
              <a:rPr lang="ko-KR" altLang="en-US" sz="11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주제 관련 데이터 수집</a:t>
            </a:r>
            <a:endParaRPr lang="en-US" altLang="ko-KR" sz="1100" b="1" dirty="0">
              <a:solidFill>
                <a:schemeClr val="bg1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>
              <a:lnSpc>
                <a:spcPts val="2907"/>
              </a:lnSpc>
              <a:spcBef>
                <a:spcPct val="0"/>
              </a:spcBef>
            </a:pPr>
            <a:r>
              <a:rPr lang="en-US" altLang="ko-KR" sz="11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유튜브 등</a:t>
            </a:r>
            <a:r>
              <a:rPr lang="en-US" altLang="ko-KR" sz="1100" b="1" dirty="0">
                <a:solidFill>
                  <a:schemeClr val="bg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196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8817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err="1">
                <a:solidFill>
                  <a:schemeClr val="bg1"/>
                </a:solidFill>
              </a:rPr>
              <a:t>Musi</a:t>
            </a:r>
            <a:r>
              <a:rPr lang="en-US" altLang="ko-KR" sz="9600" b="1" dirty="0">
                <a:solidFill>
                  <a:schemeClr val="bg1"/>
                </a:solidFill>
              </a:rPr>
              <a:t>-Pass?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7524096" y="1428329"/>
            <a:ext cx="4667904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1">
            <a:extLst>
              <a:ext uri="{FF2B5EF4-FFF2-40B4-BE49-F238E27FC236}">
                <a16:creationId xmlns:a16="http://schemas.microsoft.com/office/drawing/2014/main" id="{9D8DC740-AF1D-4BD1-B799-9025C9BC86E7}"/>
              </a:ext>
            </a:extLst>
          </p:cNvPr>
          <p:cNvSpPr/>
          <p:nvPr/>
        </p:nvSpPr>
        <p:spPr>
          <a:xfrm>
            <a:off x="2388036" y="3210584"/>
            <a:ext cx="7415927" cy="133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목적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r>
              <a:rPr lang="ko-KR" altLang="en-US" sz="2000" b="1" dirty="0" err="1">
                <a:solidFill>
                  <a:schemeClr val="bg1"/>
                </a:solidFill>
              </a:rPr>
              <a:t>뮤지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패스는 사용자에게 지도데이터 기반 공연 정보를 제공합니다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en-US" sz="19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기존 서비스와의 </a:t>
            </a:r>
            <a:r>
              <a:rPr lang="ko-KR" altLang="en-US" b="1" dirty="0" err="1">
                <a:solidFill>
                  <a:schemeClr val="bg1"/>
                </a:solidFill>
              </a:rPr>
              <a:t>차별점</a:t>
            </a:r>
            <a:endParaRPr lang="en-US" sz="190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31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지도데이터 기반 공연 통합 정보 제공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예매와 </a:t>
            </a:r>
            <a:r>
              <a:rPr lang="ko-KR" altLang="en-US" sz="2000" b="1" dirty="0" err="1">
                <a:solidFill>
                  <a:schemeClr val="bg1"/>
                </a:solidFill>
              </a:rPr>
              <a:t>취소량의</a:t>
            </a:r>
            <a:r>
              <a:rPr lang="ko-KR" altLang="en-US" sz="2000" b="1" dirty="0">
                <a:solidFill>
                  <a:schemeClr val="bg1"/>
                </a:solidFill>
              </a:rPr>
              <a:t> 예측 정보 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31694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342148"/>
            <a:ext cx="142058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1692398" y="2957173"/>
            <a:ext cx="8807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- </a:t>
            </a:r>
            <a:r>
              <a:rPr lang="ko-KR" altLang="en-US" sz="3600" b="1" spc="600" dirty="0">
                <a:solidFill>
                  <a:schemeClr val="bg1"/>
                </a:solidFill>
              </a:rPr>
              <a:t>데이터 기반 프로젝트 기획 </a:t>
            </a:r>
            <a:r>
              <a:rPr lang="en-US" altLang="ko-KR" sz="3600" b="1" spc="600" dirty="0">
                <a:solidFill>
                  <a:schemeClr val="bg1"/>
                </a:solidFill>
              </a:rPr>
              <a:t>-</a:t>
            </a:r>
          </a:p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사용자의 관심사에 기반한 페르소나</a:t>
            </a: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7C3C6B-D127-496B-AF89-0AE029B41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85" y="0"/>
            <a:ext cx="6379776" cy="6858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EC3C4A9-8194-456E-848D-F70869A3C6F1}"/>
              </a:ext>
            </a:extLst>
          </p:cNvPr>
          <p:cNvGrpSpPr/>
          <p:nvPr/>
        </p:nvGrpSpPr>
        <p:grpSpPr>
          <a:xfrm>
            <a:off x="9941" y="1112931"/>
            <a:ext cx="968328" cy="1383326"/>
            <a:chOff x="1" y="3397"/>
            <a:chExt cx="968328" cy="1383326"/>
          </a:xfrm>
        </p:grpSpPr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AA1B30AD-5A89-4A47-AF91-A9428E7B7920}"/>
                </a:ext>
              </a:extLst>
            </p:cNvPr>
            <p:cNvSpPr/>
            <p:nvPr/>
          </p:nvSpPr>
          <p:spPr>
            <a:xfrm rot="5400000">
              <a:off x="-207498" y="210896"/>
              <a:ext cx="1383326" cy="968328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화살표: 갈매기형 수장 4">
              <a:extLst>
                <a:ext uri="{FF2B5EF4-FFF2-40B4-BE49-F238E27FC236}">
                  <a16:creationId xmlns:a16="http://schemas.microsoft.com/office/drawing/2014/main" id="{3A24228A-7A9D-4BED-B246-42819380C2DD}"/>
                </a:ext>
              </a:extLst>
            </p:cNvPr>
            <p:cNvSpPr txBox="1"/>
            <p:nvPr/>
          </p:nvSpPr>
          <p:spPr>
            <a:xfrm>
              <a:off x="1" y="487561"/>
              <a:ext cx="968328" cy="4149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 err="1"/>
                <a:t>웹크롤링</a:t>
              </a:r>
              <a:endParaRPr lang="ko-KR" altLang="en-US" sz="1200" b="1" kern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155D834-F8FB-42DE-BA70-3D7EAC7E5CFA}"/>
              </a:ext>
            </a:extLst>
          </p:cNvPr>
          <p:cNvGrpSpPr/>
          <p:nvPr/>
        </p:nvGrpSpPr>
        <p:grpSpPr>
          <a:xfrm>
            <a:off x="978268" y="1112932"/>
            <a:ext cx="4824017" cy="899162"/>
            <a:chOff x="968328" y="3398"/>
            <a:chExt cx="4824017" cy="899162"/>
          </a:xfrm>
        </p:grpSpPr>
        <p:sp>
          <p:nvSpPr>
            <p:cNvPr id="25" name="사각형: 둥근 위쪽 모서리 24">
              <a:extLst>
                <a:ext uri="{FF2B5EF4-FFF2-40B4-BE49-F238E27FC236}">
                  <a16:creationId xmlns:a16="http://schemas.microsoft.com/office/drawing/2014/main" id="{5F4087B8-8B2C-4682-A707-801DFCCF32B6}"/>
                </a:ext>
              </a:extLst>
            </p:cNvPr>
            <p:cNvSpPr/>
            <p:nvPr/>
          </p:nvSpPr>
          <p:spPr>
            <a:xfrm rot="5400000">
              <a:off x="2930756" y="-1959030"/>
              <a:ext cx="899162" cy="4824017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사각형: 둥근 위쪽 모서리 6">
              <a:extLst>
                <a:ext uri="{FF2B5EF4-FFF2-40B4-BE49-F238E27FC236}">
                  <a16:creationId xmlns:a16="http://schemas.microsoft.com/office/drawing/2014/main" id="{748F0DC6-4D82-49D3-AC1E-26738B6F961E}"/>
                </a:ext>
              </a:extLst>
            </p:cNvPr>
            <p:cNvSpPr txBox="1"/>
            <p:nvPr/>
          </p:nvSpPr>
          <p:spPr>
            <a:xfrm>
              <a:off x="968329" y="47290"/>
              <a:ext cx="4780124" cy="811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7620" rIns="7620" bIns="7620" numCol="1" spcCol="1270" anchor="ctr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200" b="1" kern="1200" dirty="0"/>
                <a:t>네이버 지식인</a:t>
              </a:r>
            </a:p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200" b="1" kern="1200" dirty="0"/>
                <a:t>뮤지컬 키워드로 검색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E55034-CC46-4FE9-AAB7-83E7D228153E}"/>
              </a:ext>
            </a:extLst>
          </p:cNvPr>
          <p:cNvGrpSpPr/>
          <p:nvPr/>
        </p:nvGrpSpPr>
        <p:grpSpPr>
          <a:xfrm>
            <a:off x="9941" y="2351090"/>
            <a:ext cx="968328" cy="1383326"/>
            <a:chOff x="1" y="1241556"/>
            <a:chExt cx="968328" cy="1383326"/>
          </a:xfrm>
        </p:grpSpPr>
        <p:sp>
          <p:nvSpPr>
            <p:cNvPr id="28" name="화살표: 갈매기형 수장 27">
              <a:extLst>
                <a:ext uri="{FF2B5EF4-FFF2-40B4-BE49-F238E27FC236}">
                  <a16:creationId xmlns:a16="http://schemas.microsoft.com/office/drawing/2014/main" id="{26E21BD7-C6F1-459E-B671-CAA8AA4B6693}"/>
                </a:ext>
              </a:extLst>
            </p:cNvPr>
            <p:cNvSpPr/>
            <p:nvPr/>
          </p:nvSpPr>
          <p:spPr>
            <a:xfrm rot="5400000">
              <a:off x="-207498" y="1449055"/>
              <a:ext cx="1383326" cy="968328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화살표: 갈매기형 수장 8">
              <a:extLst>
                <a:ext uri="{FF2B5EF4-FFF2-40B4-BE49-F238E27FC236}">
                  <a16:creationId xmlns:a16="http://schemas.microsoft.com/office/drawing/2014/main" id="{766D0056-6BCB-4710-A516-EAB73D4A8E41}"/>
                </a:ext>
              </a:extLst>
            </p:cNvPr>
            <p:cNvSpPr txBox="1"/>
            <p:nvPr/>
          </p:nvSpPr>
          <p:spPr>
            <a:xfrm>
              <a:off x="1" y="1725720"/>
              <a:ext cx="968328" cy="4149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 err="1"/>
                <a:t>전처리</a:t>
              </a:r>
              <a:endParaRPr lang="ko-KR" altLang="en-US" sz="1200" b="1" kern="12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B8C2B5A-DDA1-4E67-A2C5-1C4F49C16C93}"/>
              </a:ext>
            </a:extLst>
          </p:cNvPr>
          <p:cNvGrpSpPr/>
          <p:nvPr/>
        </p:nvGrpSpPr>
        <p:grpSpPr>
          <a:xfrm>
            <a:off x="978268" y="2351092"/>
            <a:ext cx="4824017" cy="899162"/>
            <a:chOff x="968328" y="1241558"/>
            <a:chExt cx="4824017" cy="899162"/>
          </a:xfrm>
        </p:grpSpPr>
        <p:sp>
          <p:nvSpPr>
            <p:cNvPr id="31" name="사각형: 둥근 위쪽 모서리 30">
              <a:extLst>
                <a:ext uri="{FF2B5EF4-FFF2-40B4-BE49-F238E27FC236}">
                  <a16:creationId xmlns:a16="http://schemas.microsoft.com/office/drawing/2014/main" id="{B5580F3E-BAF2-42EA-9464-4902B8B0F462}"/>
                </a:ext>
              </a:extLst>
            </p:cNvPr>
            <p:cNvSpPr/>
            <p:nvPr/>
          </p:nvSpPr>
          <p:spPr>
            <a:xfrm rot="5400000">
              <a:off x="2930756" y="-720870"/>
              <a:ext cx="899162" cy="4824017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사각형: 둥근 위쪽 모서리 10">
              <a:extLst>
                <a:ext uri="{FF2B5EF4-FFF2-40B4-BE49-F238E27FC236}">
                  <a16:creationId xmlns:a16="http://schemas.microsoft.com/office/drawing/2014/main" id="{B8F6BCF8-2B19-45C7-9046-684372FA93A3}"/>
                </a:ext>
              </a:extLst>
            </p:cNvPr>
            <p:cNvSpPr txBox="1"/>
            <p:nvPr/>
          </p:nvSpPr>
          <p:spPr>
            <a:xfrm>
              <a:off x="968329" y="1285450"/>
              <a:ext cx="4780124" cy="811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7620" rIns="7620" bIns="7620" numCol="1" spcCol="1270" anchor="ctr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200" b="1" kern="1200" dirty="0" err="1"/>
                <a:t>워드클라우드화</a:t>
              </a:r>
              <a:r>
                <a:rPr lang="ko-KR" altLang="en-US" sz="1200" b="1" kern="1200" dirty="0"/>
                <a:t> 하여 관심사 파악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92692E-5F8D-47B4-A54C-59D596A14E8C}"/>
              </a:ext>
            </a:extLst>
          </p:cNvPr>
          <p:cNvGrpSpPr/>
          <p:nvPr/>
        </p:nvGrpSpPr>
        <p:grpSpPr>
          <a:xfrm>
            <a:off x="9941" y="3589250"/>
            <a:ext cx="968328" cy="1383326"/>
            <a:chOff x="1" y="2479716"/>
            <a:chExt cx="968328" cy="1383326"/>
          </a:xfrm>
        </p:grpSpPr>
        <p:sp>
          <p:nvSpPr>
            <p:cNvPr id="34" name="화살표: 갈매기형 수장 33">
              <a:extLst>
                <a:ext uri="{FF2B5EF4-FFF2-40B4-BE49-F238E27FC236}">
                  <a16:creationId xmlns:a16="http://schemas.microsoft.com/office/drawing/2014/main" id="{9583D1FD-62DB-4164-B457-566BA5521118}"/>
                </a:ext>
              </a:extLst>
            </p:cNvPr>
            <p:cNvSpPr/>
            <p:nvPr/>
          </p:nvSpPr>
          <p:spPr>
            <a:xfrm rot="5400000">
              <a:off x="-207498" y="2687215"/>
              <a:ext cx="1383326" cy="968328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화살표: 갈매기형 수장 12">
              <a:extLst>
                <a:ext uri="{FF2B5EF4-FFF2-40B4-BE49-F238E27FC236}">
                  <a16:creationId xmlns:a16="http://schemas.microsoft.com/office/drawing/2014/main" id="{2644F423-97F0-40B2-8E72-9B0D4B196AF5}"/>
                </a:ext>
              </a:extLst>
            </p:cNvPr>
            <p:cNvSpPr txBox="1"/>
            <p:nvPr/>
          </p:nvSpPr>
          <p:spPr>
            <a:xfrm>
              <a:off x="1" y="2963880"/>
              <a:ext cx="968328" cy="4149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/>
                <a:t>키워드 추출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26457C-D91F-46CB-AA67-4E67CD36508A}"/>
              </a:ext>
            </a:extLst>
          </p:cNvPr>
          <p:cNvGrpSpPr/>
          <p:nvPr/>
        </p:nvGrpSpPr>
        <p:grpSpPr>
          <a:xfrm>
            <a:off x="978268" y="3589250"/>
            <a:ext cx="4824017" cy="899162"/>
            <a:chOff x="968328" y="2479716"/>
            <a:chExt cx="4824017" cy="899162"/>
          </a:xfrm>
        </p:grpSpPr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8F355217-262A-4586-B16C-43BAE2159677}"/>
                </a:ext>
              </a:extLst>
            </p:cNvPr>
            <p:cNvSpPr/>
            <p:nvPr/>
          </p:nvSpPr>
          <p:spPr>
            <a:xfrm rot="5400000">
              <a:off x="2930756" y="517288"/>
              <a:ext cx="899162" cy="4824017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사각형: 둥근 위쪽 모서리 14">
              <a:extLst>
                <a:ext uri="{FF2B5EF4-FFF2-40B4-BE49-F238E27FC236}">
                  <a16:creationId xmlns:a16="http://schemas.microsoft.com/office/drawing/2014/main" id="{980355AC-A692-4464-B5AB-2B0F5DC67DB2}"/>
                </a:ext>
              </a:extLst>
            </p:cNvPr>
            <p:cNvSpPr txBox="1"/>
            <p:nvPr/>
          </p:nvSpPr>
          <p:spPr>
            <a:xfrm>
              <a:off x="968329" y="2523609"/>
              <a:ext cx="4780124" cy="811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7620" rIns="7620" bIns="7620" numCol="1" spcCol="1270" anchor="ctr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200" b="1" kern="1200" dirty="0"/>
                <a:t>좌석</a:t>
              </a:r>
              <a:r>
                <a:rPr lang="en-US" altLang="ko-KR" sz="1200" b="1" kern="1200" dirty="0"/>
                <a:t>, </a:t>
              </a:r>
              <a:r>
                <a:rPr lang="ko-KR" altLang="en-US" sz="1200" b="1" kern="1200" dirty="0"/>
                <a:t>예매</a:t>
              </a:r>
              <a:r>
                <a:rPr lang="en-US" altLang="ko-KR" sz="1200" b="1" kern="1200" dirty="0"/>
                <a:t>, </a:t>
              </a:r>
              <a:r>
                <a:rPr lang="ko-KR" altLang="en-US" sz="1200" b="1" kern="1200" dirty="0"/>
                <a:t>언제</a:t>
              </a:r>
              <a:r>
                <a:rPr lang="en-US" altLang="ko-KR" sz="1200" b="1" kern="1200" dirty="0"/>
                <a:t>, </a:t>
              </a:r>
              <a:r>
                <a:rPr lang="ko-KR" altLang="en-US" sz="1200" b="1" kern="1200" dirty="0"/>
                <a:t>무대</a:t>
              </a:r>
              <a:r>
                <a:rPr lang="en-US" altLang="ko-KR" sz="1200" b="1" kern="1200" dirty="0"/>
                <a:t>, </a:t>
              </a:r>
              <a:r>
                <a:rPr lang="ko-KR" altLang="en-US" sz="1200" b="1" kern="1200" dirty="0"/>
                <a:t>배우 등의 단어에서</a:t>
              </a:r>
            </a:p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200" b="1" kern="1200" dirty="0"/>
                <a:t>장소와 시간</a:t>
              </a:r>
              <a:r>
                <a:rPr lang="en-US" altLang="ko-KR" sz="1200" b="1" kern="1200" dirty="0"/>
                <a:t>, </a:t>
              </a:r>
              <a:r>
                <a:rPr lang="ko-KR" altLang="en-US" sz="1200" b="1" kern="1200" dirty="0"/>
                <a:t>예매 라는 핵심 키워드 추출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13FD622-40C5-42BE-A0A7-BF5059E44A3F}"/>
              </a:ext>
            </a:extLst>
          </p:cNvPr>
          <p:cNvGrpSpPr/>
          <p:nvPr/>
        </p:nvGrpSpPr>
        <p:grpSpPr>
          <a:xfrm>
            <a:off x="9941" y="4827409"/>
            <a:ext cx="968328" cy="1383326"/>
            <a:chOff x="1" y="3717875"/>
            <a:chExt cx="968328" cy="1383326"/>
          </a:xfrm>
        </p:grpSpPr>
        <p:sp>
          <p:nvSpPr>
            <p:cNvPr id="40" name="화살표: 갈매기형 수장 39">
              <a:extLst>
                <a:ext uri="{FF2B5EF4-FFF2-40B4-BE49-F238E27FC236}">
                  <a16:creationId xmlns:a16="http://schemas.microsoft.com/office/drawing/2014/main" id="{6622073F-226F-48A0-9C32-1D527F2575FF}"/>
                </a:ext>
              </a:extLst>
            </p:cNvPr>
            <p:cNvSpPr/>
            <p:nvPr/>
          </p:nvSpPr>
          <p:spPr>
            <a:xfrm rot="5400000">
              <a:off x="-207498" y="3925374"/>
              <a:ext cx="1383326" cy="968328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화살표: 갈매기형 수장 16">
              <a:extLst>
                <a:ext uri="{FF2B5EF4-FFF2-40B4-BE49-F238E27FC236}">
                  <a16:creationId xmlns:a16="http://schemas.microsoft.com/office/drawing/2014/main" id="{51A1CDB1-1490-4568-BF83-F55EFDCEB5B4}"/>
                </a:ext>
              </a:extLst>
            </p:cNvPr>
            <p:cNvSpPr txBox="1"/>
            <p:nvPr/>
          </p:nvSpPr>
          <p:spPr>
            <a:xfrm>
              <a:off x="1" y="4202039"/>
              <a:ext cx="968328" cy="4149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/>
                <a:t>페르소나 작성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26CD11-A328-4188-8A73-B26B6DF51ADD}"/>
              </a:ext>
            </a:extLst>
          </p:cNvPr>
          <p:cNvGrpSpPr/>
          <p:nvPr/>
        </p:nvGrpSpPr>
        <p:grpSpPr>
          <a:xfrm>
            <a:off x="978268" y="4827410"/>
            <a:ext cx="4824017" cy="899162"/>
            <a:chOff x="968328" y="3717876"/>
            <a:chExt cx="4824017" cy="899162"/>
          </a:xfrm>
        </p:grpSpPr>
        <p:sp>
          <p:nvSpPr>
            <p:cNvPr id="43" name="사각형: 둥근 위쪽 모서리 42">
              <a:extLst>
                <a:ext uri="{FF2B5EF4-FFF2-40B4-BE49-F238E27FC236}">
                  <a16:creationId xmlns:a16="http://schemas.microsoft.com/office/drawing/2014/main" id="{71C5DE14-099E-4A31-AC21-1045C9ECF39A}"/>
                </a:ext>
              </a:extLst>
            </p:cNvPr>
            <p:cNvSpPr/>
            <p:nvPr/>
          </p:nvSpPr>
          <p:spPr>
            <a:xfrm rot="5400000">
              <a:off x="2930756" y="1755448"/>
              <a:ext cx="899162" cy="4824017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사각형: 둥근 위쪽 모서리 18">
              <a:extLst>
                <a:ext uri="{FF2B5EF4-FFF2-40B4-BE49-F238E27FC236}">
                  <a16:creationId xmlns:a16="http://schemas.microsoft.com/office/drawing/2014/main" id="{B19CB45F-E520-4F29-8B17-B222D94EDBF0}"/>
                </a:ext>
              </a:extLst>
            </p:cNvPr>
            <p:cNvSpPr txBox="1"/>
            <p:nvPr/>
          </p:nvSpPr>
          <p:spPr>
            <a:xfrm>
              <a:off x="968329" y="3761769"/>
              <a:ext cx="4780124" cy="811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7620" rIns="7620" bIns="7620" numCol="1" spcCol="1270" anchor="ctr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200" b="1" kern="1200" dirty="0"/>
                <a:t>핵심 키워드를 바탕으로 대표 페르소나 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13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A1C90DF8-65D5-4F92-B9BF-1E1A37195408}"/>
              </a:ext>
            </a:extLst>
          </p:cNvPr>
          <p:cNvSpPr/>
          <p:nvPr/>
        </p:nvSpPr>
        <p:spPr>
          <a:xfrm>
            <a:off x="6791325" y="1235146"/>
            <a:ext cx="5400675" cy="674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91"/>
              </a:lnSpc>
            </a:pPr>
            <a:r>
              <a:rPr lang="ko-KR" altLang="en-US" sz="4400" b="1" dirty="0">
                <a:solidFill>
                  <a:schemeClr val="bg1"/>
                </a:solidFill>
              </a:rPr>
              <a:t>관객 페르소나</a:t>
            </a:r>
            <a:endParaRPr lang="en-US" sz="4250" b="1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06F933FC-718C-4A90-81E6-DE74BBD88716}"/>
              </a:ext>
            </a:extLst>
          </p:cNvPr>
          <p:cNvSpPr/>
          <p:nvPr/>
        </p:nvSpPr>
        <p:spPr>
          <a:xfrm>
            <a:off x="5292031" y="2414092"/>
            <a:ext cx="462856" cy="462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B677247B-C95B-4860-B03F-480E2880C9D6}"/>
              </a:ext>
            </a:extLst>
          </p:cNvPr>
          <p:cNvSpPr/>
          <p:nvPr/>
        </p:nvSpPr>
        <p:spPr>
          <a:xfrm>
            <a:off x="5437088" y="2483445"/>
            <a:ext cx="172740" cy="32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42"/>
              </a:lnSpc>
            </a:pPr>
            <a:r>
              <a:rPr lang="en-US" sz="2542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542" b="1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9B285BCF-E426-46B1-98E8-D7F3914DDE87}"/>
              </a:ext>
            </a:extLst>
          </p:cNvPr>
          <p:cNvSpPr/>
          <p:nvPr/>
        </p:nvSpPr>
        <p:spPr>
          <a:xfrm>
            <a:off x="5960567" y="2414092"/>
            <a:ext cx="2700338" cy="33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ko-KR" altLang="en-US" sz="2400" b="1" spc="600" dirty="0">
                <a:solidFill>
                  <a:schemeClr val="bg1"/>
                </a:solidFill>
              </a:rPr>
              <a:t>프로필</a:t>
            </a:r>
            <a:endParaRPr lang="en-US" sz="2125" b="1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4B3D1A67-8795-464F-A29D-E190E4C2C55B}"/>
              </a:ext>
            </a:extLst>
          </p:cNvPr>
          <p:cNvSpPr/>
          <p:nvPr/>
        </p:nvSpPr>
        <p:spPr>
          <a:xfrm>
            <a:off x="5960567" y="2875062"/>
            <a:ext cx="55114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altLang="ko-KR" sz="1600" b="1" spc="600" dirty="0">
                <a:solidFill>
                  <a:schemeClr val="bg1"/>
                </a:solidFill>
              </a:rPr>
              <a:t>28</a:t>
            </a:r>
            <a:r>
              <a:rPr lang="ko-KR" altLang="en-US" sz="1600" b="1" spc="600" dirty="0">
                <a:solidFill>
                  <a:schemeClr val="bg1"/>
                </a:solidFill>
              </a:rPr>
              <a:t>세 마케팅 전문가</a:t>
            </a:r>
            <a:r>
              <a:rPr lang="en-US" altLang="ko-KR" sz="1600" b="1" spc="600" dirty="0">
                <a:solidFill>
                  <a:schemeClr val="bg1"/>
                </a:solidFill>
              </a:rPr>
              <a:t>, </a:t>
            </a:r>
            <a:r>
              <a:rPr lang="ko-KR" altLang="en-US" sz="1600" b="1" spc="600" dirty="0">
                <a:solidFill>
                  <a:schemeClr val="bg1"/>
                </a:solidFill>
              </a:rPr>
              <a:t>뮤지컬 관람에 관심</a:t>
            </a:r>
            <a:r>
              <a:rPr lang="en-US" altLang="ko-KR" sz="1600" b="1" spc="600" dirty="0">
                <a:solidFill>
                  <a:schemeClr val="bg1"/>
                </a:solidFill>
              </a:rPr>
              <a:t>(</a:t>
            </a:r>
            <a:r>
              <a:rPr lang="ko-KR" altLang="en-US" sz="1600" b="1" spc="600" dirty="0">
                <a:solidFill>
                  <a:schemeClr val="bg1"/>
                </a:solidFill>
              </a:rPr>
              <a:t>지방</a:t>
            </a:r>
            <a:r>
              <a:rPr lang="en-US" altLang="ko-KR" sz="1600" b="1" spc="600" dirty="0">
                <a:solidFill>
                  <a:schemeClr val="bg1"/>
                </a:solidFill>
              </a:rPr>
              <a:t>)</a:t>
            </a:r>
            <a:endParaRPr lang="en-US" sz="1583" b="1" dirty="0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87211C6B-15DD-4A05-A7AF-35C4E4E2B2AD}"/>
              </a:ext>
            </a:extLst>
          </p:cNvPr>
          <p:cNvSpPr/>
          <p:nvPr/>
        </p:nvSpPr>
        <p:spPr>
          <a:xfrm>
            <a:off x="5292031" y="3641329"/>
            <a:ext cx="462856" cy="462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10F2189C-5247-408B-AC32-FA49716A8770}"/>
              </a:ext>
            </a:extLst>
          </p:cNvPr>
          <p:cNvSpPr/>
          <p:nvPr/>
        </p:nvSpPr>
        <p:spPr>
          <a:xfrm>
            <a:off x="5437088" y="3710682"/>
            <a:ext cx="172740" cy="32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42"/>
              </a:lnSpc>
            </a:pPr>
            <a:r>
              <a:rPr lang="en-US" sz="2542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542" b="1" dirty="0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B0AA432C-23A8-404B-8673-99782FB16681}"/>
              </a:ext>
            </a:extLst>
          </p:cNvPr>
          <p:cNvSpPr/>
          <p:nvPr/>
        </p:nvSpPr>
        <p:spPr>
          <a:xfrm>
            <a:off x="5960567" y="3641329"/>
            <a:ext cx="2700338" cy="33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ko-KR" altLang="en-US" sz="2400" b="1" spc="600" dirty="0">
                <a:solidFill>
                  <a:schemeClr val="bg1"/>
                </a:solidFill>
              </a:rPr>
              <a:t>목표</a:t>
            </a:r>
            <a:endParaRPr lang="en-US" sz="2125" b="1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CA876368-B984-47AB-8010-716004AF9DB0}"/>
              </a:ext>
            </a:extLst>
          </p:cNvPr>
          <p:cNvSpPr/>
          <p:nvPr/>
        </p:nvSpPr>
        <p:spPr>
          <a:xfrm>
            <a:off x="5960567" y="4102299"/>
            <a:ext cx="55114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ko-KR" altLang="en-US" sz="1600" b="1" spc="600" dirty="0">
                <a:solidFill>
                  <a:schemeClr val="bg1"/>
                </a:solidFill>
              </a:rPr>
              <a:t>공연 시간 및 장소 효율성 향상</a:t>
            </a:r>
            <a:endParaRPr lang="en-US" altLang="ko-KR" sz="1600" b="1" spc="600" dirty="0">
              <a:solidFill>
                <a:schemeClr val="bg1"/>
              </a:solidFill>
            </a:endParaRPr>
          </a:p>
          <a:p>
            <a:pPr>
              <a:lnSpc>
                <a:spcPts val="2583"/>
              </a:lnSpc>
            </a:pPr>
            <a:r>
              <a:rPr lang="ko-KR" altLang="en-US" sz="1600" b="1" spc="600" dirty="0">
                <a:solidFill>
                  <a:schemeClr val="bg1"/>
                </a:solidFill>
              </a:rPr>
              <a:t>공연장 접근성 정보검색</a:t>
            </a:r>
            <a:r>
              <a:rPr lang="en-US" altLang="ko-KR" sz="1600" b="1" spc="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9" name="Shape 9">
            <a:extLst>
              <a:ext uri="{FF2B5EF4-FFF2-40B4-BE49-F238E27FC236}">
                <a16:creationId xmlns:a16="http://schemas.microsoft.com/office/drawing/2014/main" id="{0EAA374E-DBC1-47B0-BD1D-E1FBCE9A3F5E}"/>
              </a:ext>
            </a:extLst>
          </p:cNvPr>
          <p:cNvSpPr/>
          <p:nvPr/>
        </p:nvSpPr>
        <p:spPr>
          <a:xfrm>
            <a:off x="5292031" y="4868565"/>
            <a:ext cx="462856" cy="462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63EFBF77-159F-4097-9AF0-383336F26547}"/>
              </a:ext>
            </a:extLst>
          </p:cNvPr>
          <p:cNvSpPr/>
          <p:nvPr/>
        </p:nvSpPr>
        <p:spPr>
          <a:xfrm>
            <a:off x="5437088" y="4937919"/>
            <a:ext cx="172740" cy="32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42"/>
              </a:lnSpc>
            </a:pPr>
            <a:r>
              <a:rPr lang="en-US" sz="2542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542" b="1" dirty="0"/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C660BF83-6AC0-4B11-8014-55AE547F8E2E}"/>
              </a:ext>
            </a:extLst>
          </p:cNvPr>
          <p:cNvSpPr/>
          <p:nvPr/>
        </p:nvSpPr>
        <p:spPr>
          <a:xfrm>
            <a:off x="5960567" y="4868565"/>
            <a:ext cx="2700338" cy="33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ko-KR" altLang="en-US" sz="2400" b="1" spc="600" dirty="0">
                <a:solidFill>
                  <a:schemeClr val="bg1"/>
                </a:solidFill>
              </a:rPr>
              <a:t>요구사항</a:t>
            </a:r>
            <a:endParaRPr lang="en-US" sz="2125" b="1" dirty="0"/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1EF6DDAE-CA19-43DF-B478-CD2684B9EB55}"/>
              </a:ext>
            </a:extLst>
          </p:cNvPr>
          <p:cNvSpPr/>
          <p:nvPr/>
        </p:nvSpPr>
        <p:spPr>
          <a:xfrm>
            <a:off x="5960567" y="5329535"/>
            <a:ext cx="55114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ko-KR" altLang="en-US" sz="1600" b="1" spc="600" dirty="0">
                <a:solidFill>
                  <a:schemeClr val="bg1"/>
                </a:solidFill>
              </a:rPr>
              <a:t>현재 공연 중</a:t>
            </a:r>
            <a:r>
              <a:rPr lang="en-US" altLang="ko-KR" sz="1600" b="1" spc="600" dirty="0">
                <a:solidFill>
                  <a:schemeClr val="bg1"/>
                </a:solidFill>
              </a:rPr>
              <a:t>(</a:t>
            </a:r>
            <a:r>
              <a:rPr lang="ko-KR" altLang="en-US" sz="1600" b="1" spc="600" dirty="0">
                <a:solidFill>
                  <a:schemeClr val="bg1"/>
                </a:solidFill>
              </a:rPr>
              <a:t>공연 예정</a:t>
            </a:r>
            <a:r>
              <a:rPr lang="en-US" altLang="ko-KR" sz="1600" b="1" spc="600" dirty="0">
                <a:solidFill>
                  <a:schemeClr val="bg1"/>
                </a:solidFill>
              </a:rPr>
              <a:t>)</a:t>
            </a:r>
            <a:r>
              <a:rPr lang="ko-KR" altLang="en-US" sz="1600" b="1" spc="600" dirty="0">
                <a:solidFill>
                  <a:schemeClr val="bg1"/>
                </a:solidFill>
              </a:rPr>
              <a:t>인 공연장의 상세 정보</a:t>
            </a:r>
            <a:endParaRPr lang="en-US" altLang="ko-KR" sz="1600" b="1" spc="600" dirty="0">
              <a:solidFill>
                <a:schemeClr val="bg1"/>
              </a:solidFill>
            </a:endParaRPr>
          </a:p>
          <a:p>
            <a:pPr>
              <a:lnSpc>
                <a:spcPts val="2583"/>
              </a:lnSpc>
            </a:pPr>
            <a:r>
              <a:rPr lang="ko-KR" altLang="en-US" sz="1600" b="1" spc="600" dirty="0">
                <a:solidFill>
                  <a:schemeClr val="bg1"/>
                </a:solidFill>
              </a:rPr>
              <a:t>관련 공연 유튜브 검색</a:t>
            </a:r>
            <a:endParaRPr lang="en-US" altLang="ko-KR" sz="1600" b="1" spc="600" dirty="0">
              <a:solidFill>
                <a:schemeClr val="bg1"/>
              </a:solidFill>
            </a:endParaRPr>
          </a:p>
          <a:p>
            <a:pPr>
              <a:lnSpc>
                <a:spcPts val="2583"/>
              </a:lnSpc>
            </a:pPr>
            <a:r>
              <a:rPr lang="ko-KR" altLang="en-US" sz="1600" b="1" spc="600" dirty="0">
                <a:solidFill>
                  <a:schemeClr val="bg1"/>
                </a:solidFill>
              </a:rPr>
              <a:t>실시간 인기순위 확인</a:t>
            </a:r>
            <a:endParaRPr lang="en-US" sz="1583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C6A0002-ADFB-44CE-8872-C609B99B0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16" r="23471"/>
          <a:stretch/>
        </p:blipFill>
        <p:spPr>
          <a:xfrm>
            <a:off x="0" y="0"/>
            <a:ext cx="4826000" cy="684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4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C6B39DA3-E92F-4478-BE87-699FB66F169B}"/>
              </a:ext>
            </a:extLst>
          </p:cNvPr>
          <p:cNvSpPr/>
          <p:nvPr/>
        </p:nvSpPr>
        <p:spPr>
          <a:xfrm>
            <a:off x="490611" y="1247973"/>
            <a:ext cx="6179939" cy="1349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91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공연 기획자 페르소나</a:t>
            </a:r>
            <a:endParaRPr lang="en-US" sz="4250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4D1BF0A7-37B5-4F21-8007-3C2E99DD0C91}"/>
              </a:ext>
            </a:extLst>
          </p:cNvPr>
          <p:cNvSpPr/>
          <p:nvPr/>
        </p:nvSpPr>
        <p:spPr>
          <a:xfrm>
            <a:off x="720031" y="2751634"/>
            <a:ext cx="462856" cy="462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7D8FD58F-8DB2-40B0-A7E2-3B99B5671FD7}"/>
              </a:ext>
            </a:extLst>
          </p:cNvPr>
          <p:cNvSpPr/>
          <p:nvPr/>
        </p:nvSpPr>
        <p:spPr>
          <a:xfrm>
            <a:off x="865088" y="2820988"/>
            <a:ext cx="172740" cy="32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42"/>
              </a:lnSpc>
            </a:pPr>
            <a:r>
              <a:rPr lang="en-US" sz="2542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542" b="1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1FE396CD-6204-42C7-AB73-0A5C8B15E2E9}"/>
              </a:ext>
            </a:extLst>
          </p:cNvPr>
          <p:cNvSpPr/>
          <p:nvPr/>
        </p:nvSpPr>
        <p:spPr>
          <a:xfrm>
            <a:off x="1388567" y="2751634"/>
            <a:ext cx="2700338" cy="33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프로필</a:t>
            </a:r>
            <a:endParaRPr lang="en-US" sz="2125" b="1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5B30C77C-B479-48E3-A0F1-E512FE3972A5}"/>
              </a:ext>
            </a:extLst>
          </p:cNvPr>
          <p:cNvSpPr/>
          <p:nvPr/>
        </p:nvSpPr>
        <p:spPr>
          <a:xfrm>
            <a:off x="1388567" y="3212604"/>
            <a:ext cx="55114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45</a:t>
            </a:r>
            <a:r>
              <a:rPr lang="ko-KR" altLang="en-US" sz="1600" b="1" dirty="0">
                <a:solidFill>
                  <a:schemeClr val="bg1"/>
                </a:solidFill>
              </a:rPr>
              <a:t>세 공연 기획자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</a:rPr>
              <a:t>예매량</a:t>
            </a:r>
            <a:r>
              <a:rPr lang="ko-KR" altLang="en-US" sz="1600" b="1" dirty="0">
                <a:solidFill>
                  <a:schemeClr val="bg1"/>
                </a:solidFill>
              </a:rPr>
              <a:t> 및 </a:t>
            </a:r>
            <a:r>
              <a:rPr lang="ko-KR" altLang="en-US" sz="1600" b="1" dirty="0" err="1">
                <a:solidFill>
                  <a:schemeClr val="bg1"/>
                </a:solidFill>
              </a:rPr>
              <a:t>취소량</a:t>
            </a:r>
            <a:r>
              <a:rPr lang="ko-KR" altLang="en-US" sz="1600" b="1" dirty="0">
                <a:solidFill>
                  <a:schemeClr val="bg1"/>
                </a:solidFill>
              </a:rPr>
              <a:t> 관리에 관심</a:t>
            </a:r>
            <a:endParaRPr lang="en-US" sz="1583" dirty="0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5D58310B-A1EA-460B-AA4A-E1DEE1180893}"/>
              </a:ext>
            </a:extLst>
          </p:cNvPr>
          <p:cNvSpPr/>
          <p:nvPr/>
        </p:nvSpPr>
        <p:spPr>
          <a:xfrm>
            <a:off x="720031" y="3978870"/>
            <a:ext cx="462856" cy="462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1BC19D4B-0D74-4F29-B58B-222DA988CFBF}"/>
              </a:ext>
            </a:extLst>
          </p:cNvPr>
          <p:cNvSpPr/>
          <p:nvPr/>
        </p:nvSpPr>
        <p:spPr>
          <a:xfrm>
            <a:off x="865088" y="4048224"/>
            <a:ext cx="172740" cy="32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42"/>
              </a:lnSpc>
            </a:pPr>
            <a:r>
              <a:rPr lang="en-US" sz="2542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542" b="1" dirty="0"/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F645E60D-7F21-4624-BFE9-8736CB1369B1}"/>
              </a:ext>
            </a:extLst>
          </p:cNvPr>
          <p:cNvSpPr/>
          <p:nvPr/>
        </p:nvSpPr>
        <p:spPr>
          <a:xfrm>
            <a:off x="1388567" y="3978870"/>
            <a:ext cx="2700338" cy="33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목표</a:t>
            </a:r>
            <a:endParaRPr lang="en-US" sz="2125" b="1" dirty="0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A89F0FB2-A15C-4177-85E1-0F42D5A6564A}"/>
              </a:ext>
            </a:extLst>
          </p:cNvPr>
          <p:cNvSpPr/>
          <p:nvPr/>
        </p:nvSpPr>
        <p:spPr>
          <a:xfrm>
            <a:off x="1388567" y="4439841"/>
            <a:ext cx="55114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공연 일정 및 장소 최적화</a:t>
            </a:r>
            <a:r>
              <a:rPr lang="en-US" altLang="ko-KR" sz="1583" b="1" dirty="0">
                <a:solidFill>
                  <a:schemeClr val="bg1"/>
                </a:solidFill>
              </a:rPr>
              <a:t>, </a:t>
            </a:r>
            <a:r>
              <a:rPr lang="ko-KR" altLang="en-US" sz="1583" b="1" dirty="0">
                <a:solidFill>
                  <a:schemeClr val="bg1"/>
                </a:solidFill>
              </a:rPr>
              <a:t>예매 전략 개선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8" name="Shape 9">
            <a:extLst>
              <a:ext uri="{FF2B5EF4-FFF2-40B4-BE49-F238E27FC236}">
                <a16:creationId xmlns:a16="http://schemas.microsoft.com/office/drawing/2014/main" id="{633D15CF-C955-4F46-9A6B-A0087E8162A2}"/>
              </a:ext>
            </a:extLst>
          </p:cNvPr>
          <p:cNvSpPr/>
          <p:nvPr/>
        </p:nvSpPr>
        <p:spPr>
          <a:xfrm>
            <a:off x="720031" y="5206107"/>
            <a:ext cx="462856" cy="462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1DF8E21F-F991-411C-96A5-C6F5FA053B30}"/>
              </a:ext>
            </a:extLst>
          </p:cNvPr>
          <p:cNvSpPr/>
          <p:nvPr/>
        </p:nvSpPr>
        <p:spPr>
          <a:xfrm>
            <a:off x="865088" y="5275461"/>
            <a:ext cx="172740" cy="32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42"/>
              </a:lnSpc>
            </a:pPr>
            <a:r>
              <a:rPr lang="en-US" sz="2542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542" b="1" dirty="0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80E1D65D-216E-481A-A68F-8F43F88E44ED}"/>
              </a:ext>
            </a:extLst>
          </p:cNvPr>
          <p:cNvSpPr/>
          <p:nvPr/>
        </p:nvSpPr>
        <p:spPr>
          <a:xfrm>
            <a:off x="1388567" y="5206107"/>
            <a:ext cx="2700338" cy="33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요구사항</a:t>
            </a:r>
            <a:endParaRPr lang="en-US" sz="2125" b="1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30F3B4EA-397B-4F5E-9800-0213023D5D23}"/>
              </a:ext>
            </a:extLst>
          </p:cNvPr>
          <p:cNvSpPr/>
          <p:nvPr/>
        </p:nvSpPr>
        <p:spPr>
          <a:xfrm>
            <a:off x="1388567" y="5667078"/>
            <a:ext cx="55114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ko-KR" altLang="en-US" sz="1600" b="1" dirty="0" err="1">
                <a:solidFill>
                  <a:schemeClr val="bg1"/>
                </a:solidFill>
              </a:rPr>
              <a:t>예매량과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취소량</a:t>
            </a:r>
            <a:r>
              <a:rPr lang="ko-KR" altLang="en-US" sz="1600" b="1" dirty="0">
                <a:solidFill>
                  <a:schemeClr val="bg1"/>
                </a:solidFill>
              </a:rPr>
              <a:t> 예측 데이터와 그에 따른 분석</a:t>
            </a:r>
            <a:endParaRPr lang="en-US" sz="1583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661FCC5-E1D3-40C8-810A-EED0E4FD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206706" y="3438435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핵심 기술 요소</a:t>
            </a:r>
            <a:endParaRPr lang="en-US" altLang="ko-KR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36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922</Words>
  <Application>Microsoft Office PowerPoint</Application>
  <PresentationFormat>와이드스크린</PresentationFormat>
  <Paragraphs>250</Paragraphs>
  <Slides>30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210 디딤고딕 Light</vt:lpstr>
      <vt:lpstr>DM Sans</vt:lpstr>
      <vt:lpstr>Pretendard</vt:lpstr>
      <vt:lpstr>Pretendard Black</vt:lpstr>
      <vt:lpstr>PT Serif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99</cp:revision>
  <dcterms:created xsi:type="dcterms:W3CDTF">2022-12-21T02:15:26Z</dcterms:created>
  <dcterms:modified xsi:type="dcterms:W3CDTF">2024-09-11T02:57:42Z</dcterms:modified>
</cp:coreProperties>
</file>